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5143500" type="screen16x9"/>
  <p:notesSz cx="6858000" cy="9144000"/>
  <p:embeddedFontLst>
    <p:embeddedFont>
      <p:font typeface="Roboto" panose="02000000000000000000" pitchFamily="2" charset="0"/>
      <p:regular r:id="rId24"/>
      <p:bold r:id="rId25"/>
      <p:italic r:id="rId26"/>
      <p:boldItalic r:id="rId27"/>
    </p:embeddedFont>
    <p:embeddedFont>
      <p:font typeface="Source Sans Pro" panose="020B0503030403020204" pitchFamily="34" charset="0"/>
      <p:regular r:id="rId28"/>
      <p:bold r:id="rId29"/>
      <p: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416EE54-B653-4962-B8B9-7E2A1BD57504}">
  <a:tblStyle styleId="{F416EE54-B653-4962-B8B9-7E2A1BD5750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92"/>
    <p:restoredTop sz="94694"/>
  </p:normalViewPr>
  <p:slideViewPr>
    <p:cSldViewPr snapToGrid="0">
      <p:cViewPr varScale="1">
        <p:scale>
          <a:sx n="136" d="100"/>
          <a:sy n="136" d="100"/>
        </p:scale>
        <p:origin x="200" y="50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e5f1eeea10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ge5f1eeea10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24ef92be370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24ef92be370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2add7affb7c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2add7affb7c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e6065c192b_0_9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e6065c192b_0_9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e6065c192b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e6065c192b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e6065c192b_0_9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e6065c192b_0_9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e6065c192b_0_9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Google Shape;272;ge6065c192b_0_9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e6065c192b_0_9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e6065c192b_0_9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e5f1eeea10_1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4" name="Google Shape;284;ge5f1eeea10_1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2ad8a1c037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1" name="Google Shape;291;g2ad8a1c037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e6065c192b_0_9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e6065c192b_0_9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e5f1eeea10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" name="Google Shape;57;ge5f1eeea10_1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2ae30a0508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2ae30a0508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Icon source: Freepik, Pixel perfect</a:t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e5f1eeea10_6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e5f1eeea10_6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e6065c192b_0_8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e6065c192b_0_8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4ef92be370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4ef92be370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4ef92be370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24ef92be370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4ef92be370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24ef92be370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4ef92be370_0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24ef92be370_0_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24ef92be370_0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24ef92be370_0_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add7affb7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2add7affb7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/4.0/?ref=chooser-v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9731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68550" rIns="68550" bIns="68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850"/>
              <a:t>The Iterative Human-Centered Design Process</a:t>
            </a:r>
            <a:endParaRPr sz="2850"/>
          </a:p>
        </p:txBody>
      </p:sp>
      <p:sp>
        <p:nvSpPr>
          <p:cNvPr id="4" name="AutoShape 2">
            <a:hlinkClick r:id="rId3"/>
            <a:extLst>
              <a:ext uri="{FF2B5EF4-FFF2-40B4-BE49-F238E27FC236}">
                <a16:creationId xmlns:a16="http://schemas.microsoft.com/office/drawing/2014/main" id="{49C3356F-CACE-4D6F-7C19-8FEE837B52B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189741" y="4048087"/>
            <a:ext cx="254000" cy="25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3">
            <a:extLst>
              <a:ext uri="{FF2B5EF4-FFF2-40B4-BE49-F238E27FC236}">
                <a16:creationId xmlns:a16="http://schemas.microsoft.com/office/drawing/2014/main" id="{B5818330-4F75-69BD-7036-535FD34B492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538991" y="4048087"/>
            <a:ext cx="254000" cy="25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FED9CA-CA18-1303-4473-B99F05ACFF80}"/>
              </a:ext>
            </a:extLst>
          </p:cNvPr>
          <p:cNvSpPr txBox="1"/>
          <p:nvPr/>
        </p:nvSpPr>
        <p:spPr>
          <a:xfrm>
            <a:off x="0" y="4835723"/>
            <a:ext cx="1810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bg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Gilly Leshed, Cornell University</a:t>
            </a:r>
          </a:p>
          <a:p>
            <a:r>
              <a:rPr kumimoji="0" lang="en-US" altLang="en-US" sz="700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This work is licensed under CC BY-NC 4.0</a:t>
            </a:r>
            <a:endParaRPr lang="en-US" sz="700" dirty="0">
              <a:solidFill>
                <a:schemeClr val="bg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6194DE1-E11D-C6D4-490C-3CECC98F4E5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671890" y="4888566"/>
            <a:ext cx="683034" cy="21784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5253000" cy="383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i="1"/>
              <a:t>Design guidelines are not enough</a:t>
            </a:r>
            <a:endParaRPr b="1" i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There are still multiple design options.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Even a carefully designed product has design tradeoffs and will have some flaws.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b="1" i="1"/>
              <a:t>Can’t get it right the first time</a:t>
            </a:r>
            <a:endParaRPr b="1" i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You won’t know until you test it with users to get feedback.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b="1"/>
              <a:t>It’s not about fine-tuning the UI, but about rethinking the design concept, user needs, and experiences.</a:t>
            </a:r>
            <a:endParaRPr b="1"/>
          </a:p>
        </p:txBody>
      </p:sp>
      <p:sp>
        <p:nvSpPr>
          <p:cNvPr id="239" name="Google Shape;239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iterate?</a:t>
            </a:r>
            <a:endParaRPr/>
          </a:p>
        </p:txBody>
      </p:sp>
      <p:pic>
        <p:nvPicPr>
          <p:cNvPr id="240" name="Google Shape;24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17475" y="1170125"/>
            <a:ext cx="3374125" cy="2659525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241" name="Google Shape;241;p22"/>
          <p:cNvSpPr txBox="1"/>
          <p:nvPr/>
        </p:nvSpPr>
        <p:spPr>
          <a:xfrm>
            <a:off x="6953250" y="3900875"/>
            <a:ext cx="20382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Greenberg &amp; Buxton, 2008</a:t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human-centered design, when we iterate</a:t>
            </a:r>
            <a:endParaRPr/>
          </a:p>
        </p:txBody>
      </p:sp>
      <p:sp>
        <p:nvSpPr>
          <p:cNvPr id="247" name="Google Shape;247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344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We gain a deeper understanding of the users.</a:t>
            </a:r>
            <a:endParaRPr/>
          </a:p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Define more specific scenarios of use.</a:t>
            </a:r>
            <a:endParaRPr/>
          </a:p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Discover which design concepts and elements work and which don’t.</a:t>
            </a:r>
            <a:endParaRPr/>
          </a:p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Commit to more specific design details.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Part of the designer's work is to determine what to focus on in each iteration.</a:t>
            </a:r>
            <a:endParaRPr/>
          </a:p>
        </p:txBody>
      </p:sp>
      <p:pic>
        <p:nvPicPr>
          <p:cNvPr id="248" name="Google Shape;24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99100" y="1167975"/>
            <a:ext cx="4344900" cy="2386655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23"/>
          <p:cNvSpPr txBox="1"/>
          <p:nvPr/>
        </p:nvSpPr>
        <p:spPr>
          <a:xfrm>
            <a:off x="4799125" y="3598450"/>
            <a:ext cx="4344900" cy="14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Example: UberEats was launched with a simple order tracking feature (left). The team learned that users wanted more info about their delivery, and redesigned it to provide more details (right).</a:t>
            </a:r>
            <a:endParaRPr sz="11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By Paul Clayton Smith, Uber Design</a:t>
            </a:r>
            <a:endParaRPr sz="11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https://medium.com/uber-design/how-we-design-on-the-ubereats-team-ff7c41fffb76</a:t>
            </a:r>
            <a:endParaRPr sz="11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3447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practice HCD iteration</a:t>
            </a:r>
            <a:endParaRPr/>
          </a:p>
        </p:txBody>
      </p:sp>
      <p:sp>
        <p:nvSpPr>
          <p:cNvPr id="255" name="Google Shape;255;p24"/>
          <p:cNvSpPr txBox="1">
            <a:spLocks noGrp="1"/>
          </p:cNvSpPr>
          <p:nvPr>
            <p:ph type="body" idx="1"/>
          </p:nvPr>
        </p:nvSpPr>
        <p:spPr>
          <a:xfrm>
            <a:off x="311700" y="1631425"/>
            <a:ext cx="3447600" cy="293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will iterate over the game of tic-tac-toe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What are the rules?</a:t>
            </a:r>
            <a:endParaRPr/>
          </a:p>
        </p:txBody>
      </p:sp>
      <p:pic>
        <p:nvPicPr>
          <p:cNvPr id="256" name="Google Shape;256;p24"/>
          <p:cNvPicPr preferRelativeResize="0"/>
          <p:nvPr/>
        </p:nvPicPr>
        <p:blipFill rotWithShape="1">
          <a:blip r:embed="rId3">
            <a:alphaModFix/>
          </a:blip>
          <a:srcRect t="327" b="327"/>
          <a:stretch/>
        </p:blipFill>
        <p:spPr>
          <a:xfrm>
            <a:off x="4022625" y="147100"/>
            <a:ext cx="5033725" cy="480832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Tic-Tac-Toe Game</a:t>
            </a:r>
            <a:endParaRPr/>
          </a:p>
        </p:txBody>
      </p:sp>
      <p:sp>
        <p:nvSpPr>
          <p:cNvPr id="262" name="Google Shape;262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Play takes places on a 3x3 grid</a:t>
            </a: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Two players are assigned an X or an O symbol</a:t>
            </a: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players alternate turns, placing their assigned symbol in an empty square</a:t>
            </a: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Three of the same symbols in a row wins</a:t>
            </a: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1200"/>
              </a:spcAft>
              <a:buSzPts val="1800"/>
              <a:buChar char="●"/>
            </a:pPr>
            <a:r>
              <a:rPr lang="en"/>
              <a:t>If no one can play, the game ends in a tie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3607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the user experience when playing tic-tac-toe?</a:t>
            </a:r>
            <a:endParaRPr/>
          </a:p>
        </p:txBody>
      </p:sp>
      <p:sp>
        <p:nvSpPr>
          <p:cNvPr id="268" name="Google Shape;268;p26"/>
          <p:cNvSpPr txBox="1">
            <a:spLocks noGrp="1"/>
          </p:cNvSpPr>
          <p:nvPr>
            <p:ph type="body" idx="1"/>
          </p:nvPr>
        </p:nvSpPr>
        <p:spPr>
          <a:xfrm>
            <a:off x="311700" y="2087775"/>
            <a:ext cx="3447600" cy="248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Often ends in a tie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Predictable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Boring?</a:t>
            </a:r>
            <a:endParaRPr/>
          </a:p>
        </p:txBody>
      </p:sp>
      <p:pic>
        <p:nvPicPr>
          <p:cNvPr id="269" name="Google Shape;269;p26"/>
          <p:cNvPicPr preferRelativeResize="0"/>
          <p:nvPr/>
        </p:nvPicPr>
        <p:blipFill rotWithShape="1">
          <a:blip r:embed="rId3">
            <a:alphaModFix/>
          </a:blip>
          <a:srcRect t="327" b="327"/>
          <a:stretch/>
        </p:blipFill>
        <p:spPr>
          <a:xfrm>
            <a:off x="4022625" y="147100"/>
            <a:ext cx="5033725" cy="480832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7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modifications can we make to improve the tic-tac-toe experience?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Possible changes</a:t>
            </a:r>
            <a:endParaRPr/>
          </a:p>
        </p:txBody>
      </p:sp>
      <p:sp>
        <p:nvSpPr>
          <p:cNvPr id="280" name="Google Shape;280;p2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911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Number of players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What action can be taken in a turn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Winning conditions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Grid size &amp; shape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Others?</a:t>
            </a:r>
            <a:endParaRPr/>
          </a:p>
        </p:txBody>
      </p:sp>
      <p:pic>
        <p:nvPicPr>
          <p:cNvPr id="281" name="Google Shape;281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22714" y="0"/>
            <a:ext cx="392128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68550" rIns="68550" bIns="685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Class exercise: Iterate the Tic-Tac-Toe game</a:t>
            </a:r>
            <a:endParaRPr/>
          </a:p>
        </p:txBody>
      </p:sp>
      <p:sp>
        <p:nvSpPr>
          <p:cNvPr id="287" name="Google Shape;287;p2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1443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68550" rIns="68550" bIns="68550" anchor="t" anchorCtr="0">
            <a:normAutofit/>
          </a:bodyPr>
          <a:lstStyle/>
          <a:p>
            <a:pPr marL="0" lvl="0" indent="0" algn="l" rtl="0">
              <a:lnSpc>
                <a:spcPct val="9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700"/>
              <a:t>Groups of 2-3, 15 minutes</a:t>
            </a:r>
            <a:endParaRPr sz="1700"/>
          </a:p>
          <a:p>
            <a:pPr marL="0" lvl="0" indent="0" algn="l" rtl="0">
              <a:lnSpc>
                <a:spcPct val="9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700"/>
              <a:t>One handout per group</a:t>
            </a:r>
            <a:endParaRPr sz="1700"/>
          </a:p>
        </p:txBody>
      </p:sp>
      <p:sp>
        <p:nvSpPr>
          <p:cNvPr id="288" name="Google Shape;288;p29"/>
          <p:cNvSpPr txBox="1">
            <a:spLocks noGrp="1"/>
          </p:cNvSpPr>
          <p:nvPr>
            <p:ph type="body" idx="2"/>
          </p:nvPr>
        </p:nvSpPr>
        <p:spPr>
          <a:xfrm>
            <a:off x="3612050" y="1152475"/>
            <a:ext cx="5220300" cy="3315600"/>
          </a:xfrm>
          <a:prstGeom prst="rect">
            <a:avLst/>
          </a:prstGeom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i="1"/>
              <a:t>Before getting started, some activity rules:</a:t>
            </a:r>
            <a:endParaRPr sz="1800" b="1" i="1"/>
          </a:p>
          <a:p>
            <a:pPr marL="457200" lvl="0" indent="-336550" algn="l" rtl="0">
              <a:spcBef>
                <a:spcPts val="100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Decide who is taking notes on the worksheet.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Be nice: no derogatory comments about other students or their ideas.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Make sure that everyone participates and gets chance to offer their thoughts.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Make sure everyone gets listened to.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Don’t interrupt when another student is talking.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Respect others by putting your devices away.</a:t>
            </a:r>
            <a:endParaRPr sz="17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68550" rIns="68550" bIns="685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Class exercise: Iterate the Tic-Tac-Toe game</a:t>
            </a:r>
            <a:endParaRPr/>
          </a:p>
        </p:txBody>
      </p:sp>
      <p:sp>
        <p:nvSpPr>
          <p:cNvPr id="294" name="Google Shape;294;p3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62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68550" rIns="68550" bIns="68550" anchor="t" anchorCtr="0">
            <a:normAutofit lnSpcReduction="10000"/>
          </a:bodyPr>
          <a:lstStyle/>
          <a:p>
            <a:pPr marL="0" lvl="0" indent="0" algn="l" rtl="0">
              <a:lnSpc>
                <a:spcPct val="9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700"/>
              <a:t>Groups of 2-3, 15 minutes</a:t>
            </a:r>
            <a:endParaRPr sz="1700"/>
          </a:p>
          <a:p>
            <a:pPr marL="0" lvl="0" indent="0" algn="l" rtl="0">
              <a:lnSpc>
                <a:spcPct val="9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700"/>
              <a:t>One handout per group</a:t>
            </a:r>
            <a:endParaRPr sz="1700"/>
          </a:p>
          <a:p>
            <a:pPr marL="1028700" lvl="0" indent="-1028700" algn="l" rtl="0">
              <a:lnSpc>
                <a:spcPct val="9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700" b="1" i="1"/>
              <a:t>Baseline:</a:t>
            </a:r>
            <a:r>
              <a:rPr lang="en" sz="1700"/>
              <a:t> Play the </a:t>
            </a:r>
            <a:r>
              <a:rPr lang="en" sz="1700" b="1" i="1"/>
              <a:t>original tic-tac-toe game</a:t>
            </a:r>
            <a:r>
              <a:rPr lang="en" sz="1700"/>
              <a:t>. What is the experience like?</a:t>
            </a:r>
            <a:endParaRPr sz="1700"/>
          </a:p>
          <a:p>
            <a:pPr marL="1028700" lvl="0" indent="-1028700" algn="l" rtl="0">
              <a:lnSpc>
                <a:spcPct val="9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700" b="1" i="1"/>
              <a:t>Iteration 1:</a:t>
            </a:r>
            <a:r>
              <a:rPr lang="en" sz="1700"/>
              <a:t> </a:t>
            </a:r>
            <a:r>
              <a:rPr lang="en" sz="1700" b="1" i="1"/>
              <a:t>Change one rule of the original game</a:t>
            </a:r>
            <a:r>
              <a:rPr lang="en" sz="1700"/>
              <a:t>. Play it. Evaluate the effects of this change: did your experience improve? Get worse?</a:t>
            </a:r>
            <a:br>
              <a:rPr lang="en" sz="1700"/>
            </a:br>
            <a:endParaRPr sz="1700"/>
          </a:p>
          <a:p>
            <a:pPr marL="1028700" lvl="0" indent="-1028700" algn="l" rtl="0">
              <a:lnSpc>
                <a:spcPct val="9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700" b="1" i="1"/>
              <a:t>Iteration 2: Change one rule of your Iteration 1 game.</a:t>
            </a:r>
            <a:r>
              <a:rPr lang="en" sz="1700"/>
              <a:t> Play it. Evaluate the effects of this change: did your experience improve? Get worse?</a:t>
            </a:r>
            <a:br>
              <a:rPr lang="en" sz="1700"/>
            </a:br>
            <a:endParaRPr sz="1700"/>
          </a:p>
          <a:p>
            <a:pPr marL="1028700" lvl="0" indent="-1028700" algn="l" rtl="0">
              <a:lnSpc>
                <a:spcPct val="9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700" b="1" i="1"/>
              <a:t>Iteration 3: Change one rule of your Iteration 2 game.</a:t>
            </a:r>
            <a:r>
              <a:rPr lang="en" sz="1700"/>
              <a:t> Play it. Evaluate the effects of this change: did your experience improve? Get worse?</a:t>
            </a:r>
            <a:endParaRPr sz="17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Discussion</a:t>
            </a:r>
            <a:endParaRPr/>
          </a:p>
        </p:txBody>
      </p:sp>
      <p:sp>
        <p:nvSpPr>
          <p:cNvPr id="300" name="Google Shape;300;p3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What does your new tic-tac-toe look like?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How did it evolve over the 3 iterations?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What is the new experience like? Which experience is “better”, the original or the new one?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68550" rIns="68550" bIns="685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Learning objectives</a:t>
            </a:r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68550" rIns="68550" bIns="68550" anchor="t" anchorCtr="0">
            <a:noAutofit/>
          </a:bodyPr>
          <a:lstStyle/>
          <a:p>
            <a:pPr marL="342900" lvl="0" indent="-25717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Identify and articulate the stages of the human-centered design (HCD) process</a:t>
            </a:r>
            <a:endParaRPr/>
          </a:p>
          <a:p>
            <a:pPr marL="342900" lvl="0" indent="-25717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Practice iterative changes in the HCD process</a:t>
            </a:r>
            <a:endParaRPr/>
          </a:p>
          <a:p>
            <a:pPr marL="342900" lvl="0" indent="-25717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Experience the power of iteration in HCD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" b="1"/>
              <a:t>Recommended reading:</a:t>
            </a:r>
            <a:r>
              <a:rPr lang="en"/>
              <a:t> John D. Gould and Clayton Lewis. 1985. Designing for usability: key principles and what designers think. Communication of the ACM 28, 3 (March 1985), 300–311. https://doi.org/10.1145/3166.3170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Tic-tac-toe exercise vs. real-world design</a:t>
            </a:r>
            <a:endParaRPr/>
          </a:p>
        </p:txBody>
      </p:sp>
      <p:graphicFrame>
        <p:nvGraphicFramePr>
          <p:cNvPr id="306" name="Google Shape;306;p32"/>
          <p:cNvGraphicFramePr/>
          <p:nvPr/>
        </p:nvGraphicFramePr>
        <p:xfrm>
          <a:off x="311700" y="1173550"/>
          <a:ext cx="8520550" cy="3886080"/>
        </p:xfrm>
        <a:graphic>
          <a:graphicData uri="http://schemas.openxmlformats.org/drawingml/2006/table">
            <a:tbl>
              <a:tblPr>
                <a:noFill/>
                <a:tableStyleId>{F416EE54-B653-4962-B8B9-7E2A1BD57504}</a:tableStyleId>
              </a:tblPr>
              <a:tblGrid>
                <a:gridCol w="2195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6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>
                        <a:solidFill>
                          <a:schemeClr val="dk2"/>
                        </a:solidFill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 b="1">
                          <a:solidFill>
                            <a:schemeClr val="lt1"/>
                          </a:solidFill>
                        </a:rPr>
                        <a:t>           Tic-tac-toe exercise</a:t>
                      </a:r>
                      <a:endParaRPr sz="1300"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rgbClr val="351C7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 b="1">
                          <a:solidFill>
                            <a:schemeClr val="lt1"/>
                          </a:solidFill>
                        </a:rPr>
                        <a:t>          Real-world design</a:t>
                      </a:r>
                      <a:endParaRPr sz="1300" b="1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>
                    <a:solidFill>
                      <a:srgbClr val="351C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 b="1">
                          <a:solidFill>
                            <a:srgbClr val="351C75"/>
                          </a:solidFill>
                        </a:rPr>
                        <a:t>Who are designers, who are users?</a:t>
                      </a:r>
                      <a:endParaRPr sz="1300" b="1">
                        <a:solidFill>
                          <a:srgbClr val="351C75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 i="1">
                          <a:solidFill>
                            <a:schemeClr val="dk2"/>
                          </a:solidFill>
                        </a:rPr>
                        <a:t>Designers = users:</a:t>
                      </a:r>
                      <a:r>
                        <a:rPr lang="en" sz="1300">
                          <a:solidFill>
                            <a:schemeClr val="dk2"/>
                          </a:solidFill>
                        </a:rPr>
                        <a:t> you designed for yourselves, tested your designs, and reflected on your own experiences.</a:t>
                      </a:r>
                      <a:endParaRPr sz="1300">
                        <a:solidFill>
                          <a:schemeClr val="dk2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solidFill>
                            <a:schemeClr val="dk2"/>
                          </a:solidFill>
                        </a:rPr>
                        <a:t>Designers ≠ users: designers design for users who are not them, trying to understand their point of view and experiences.</a:t>
                      </a:r>
                      <a:endParaRPr sz="1300">
                        <a:solidFill>
                          <a:schemeClr val="dk2"/>
                        </a:solidFill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 b="1">
                          <a:solidFill>
                            <a:srgbClr val="351C75"/>
                          </a:solidFill>
                        </a:rPr>
                        <a:t>Complexity of product and situation</a:t>
                      </a:r>
                      <a:endParaRPr sz="1300" b="1">
                        <a:solidFill>
                          <a:srgbClr val="351C75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solidFill>
                            <a:schemeClr val="dk2"/>
                          </a:solidFill>
                        </a:rPr>
                        <a:t>Simple tic-tac-toe game, played in a classroom context.</a:t>
                      </a:r>
                      <a:endParaRPr sz="1300">
                        <a:solidFill>
                          <a:schemeClr val="dk2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solidFill>
                            <a:schemeClr val="dk2"/>
                          </a:solidFill>
                        </a:rPr>
                        <a:t>Complex products and dynamic contexts.</a:t>
                      </a:r>
                      <a:endParaRPr sz="1300">
                        <a:solidFill>
                          <a:schemeClr val="dk2"/>
                        </a:solidFill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 b="1">
                          <a:solidFill>
                            <a:srgbClr val="351C75"/>
                          </a:solidFill>
                        </a:rPr>
                        <a:t>When to iterate and what changes to apply</a:t>
                      </a:r>
                      <a:endParaRPr sz="1300" b="1">
                        <a:solidFill>
                          <a:srgbClr val="351C75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solidFill>
                            <a:schemeClr val="dk2"/>
                          </a:solidFill>
                        </a:rPr>
                        <a:t>You were asked to iterate after each game play, and change one rule of the game.</a:t>
                      </a:r>
                      <a:endParaRPr sz="1300">
                        <a:solidFill>
                          <a:schemeClr val="dk2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solidFill>
                            <a:schemeClr val="dk2"/>
                          </a:solidFill>
                        </a:rPr>
                        <a:t>Designer needs to identify when to iterate and what changes to apply.</a:t>
                      </a:r>
                      <a:endParaRPr sz="1300">
                        <a:solidFill>
                          <a:schemeClr val="dk2"/>
                        </a:solidFill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 b="1">
                          <a:solidFill>
                            <a:srgbClr val="351C75"/>
                          </a:solidFill>
                        </a:rPr>
                        <a:t>When to stop iterating</a:t>
                      </a:r>
                      <a:endParaRPr sz="1300" b="1">
                        <a:solidFill>
                          <a:srgbClr val="351C75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solidFill>
                            <a:schemeClr val="dk2"/>
                          </a:solidFill>
                        </a:rPr>
                        <a:t>After 3 iterations</a:t>
                      </a:r>
                      <a:endParaRPr sz="1300">
                        <a:solidFill>
                          <a:schemeClr val="dk2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solidFill>
                            <a:schemeClr val="dk2"/>
                          </a:solidFill>
                        </a:rPr>
                        <a:t>Designer decides when more iterations won’t bring substantial improvement to the user experience or when the cost of iteration (time, effort) outweighs its benefits.</a:t>
                      </a:r>
                      <a:endParaRPr sz="1300">
                        <a:solidFill>
                          <a:schemeClr val="dk2"/>
                        </a:solidFill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07" name="Google Shape;307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67900" y="1210920"/>
            <a:ext cx="304800" cy="3200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" name="Google Shape;308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79261" y="1210925"/>
            <a:ext cx="304800" cy="3200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Summary: the power of iteration in design</a:t>
            </a:r>
            <a:endParaRPr/>
          </a:p>
        </p:txBody>
      </p:sp>
      <p:sp>
        <p:nvSpPr>
          <p:cNvPr id="314" name="Google Shape;314;p3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6294600" cy="37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Small changes can accumulate toward a substantial effect on the user experience over a few iterations.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b="1"/>
              <a:t>A useful mindset:</a:t>
            </a:r>
            <a:r>
              <a:rPr lang="en"/>
              <a:t> start with a simple design idea as your </a:t>
            </a:r>
            <a:r>
              <a:rPr lang="en" b="1" i="1"/>
              <a:t>starting</a:t>
            </a:r>
            <a:r>
              <a:rPr lang="en" i="1"/>
              <a:t> step</a:t>
            </a:r>
            <a:r>
              <a:rPr lang="en"/>
              <a:t>, not as the end solution; explore the design space through the </a:t>
            </a:r>
            <a:r>
              <a:rPr lang="en" b="1" i="1"/>
              <a:t>iterative process</a:t>
            </a:r>
            <a:r>
              <a:rPr lang="en"/>
              <a:t>, be </a:t>
            </a:r>
            <a:r>
              <a:rPr lang="en" b="1" i="1"/>
              <a:t>open</a:t>
            </a:r>
            <a:r>
              <a:rPr lang="en"/>
              <a:t> to new ideas, listen to </a:t>
            </a:r>
            <a:r>
              <a:rPr lang="en" b="1" i="1"/>
              <a:t>feedback</a:t>
            </a:r>
            <a:r>
              <a:rPr lang="en"/>
              <a:t>, and </a:t>
            </a:r>
            <a:r>
              <a:rPr lang="en" b="1" i="1"/>
              <a:t>make changes</a:t>
            </a:r>
            <a:r>
              <a:rPr lang="en"/>
              <a:t> accordingly.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Don’t be surprised if over time your design changes completely from your initial idea. </a:t>
            </a:r>
            <a:endParaRPr/>
          </a:p>
        </p:txBody>
      </p:sp>
      <p:grpSp>
        <p:nvGrpSpPr>
          <p:cNvPr id="315" name="Google Shape;315;p33"/>
          <p:cNvGrpSpPr/>
          <p:nvPr/>
        </p:nvGrpSpPr>
        <p:grpSpPr>
          <a:xfrm>
            <a:off x="6606404" y="1319686"/>
            <a:ext cx="2509159" cy="2504117"/>
            <a:chOff x="6606404" y="1319686"/>
            <a:chExt cx="2509159" cy="2504117"/>
          </a:xfrm>
        </p:grpSpPr>
        <p:sp>
          <p:nvSpPr>
            <p:cNvPr id="316" name="Google Shape;316;p33"/>
            <p:cNvSpPr/>
            <p:nvPr/>
          </p:nvSpPr>
          <p:spPr>
            <a:xfrm>
              <a:off x="6998427" y="1709239"/>
              <a:ext cx="1730400" cy="1730400"/>
            </a:xfrm>
            <a:prstGeom prst="donut">
              <a:avLst>
                <a:gd name="adj" fmla="val 16067"/>
              </a:avLst>
            </a:prstGeom>
            <a:solidFill>
              <a:srgbClr val="000000">
                <a:alpha val="107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33"/>
            <p:cNvSpPr/>
            <p:nvPr/>
          </p:nvSpPr>
          <p:spPr>
            <a:xfrm rot="-1799836" flipH="1">
              <a:off x="6946937" y="1655178"/>
              <a:ext cx="1833152" cy="1833152"/>
            </a:xfrm>
            <a:prstGeom prst="blockArc">
              <a:avLst>
                <a:gd name="adj1" fmla="val 14348563"/>
                <a:gd name="adj2" fmla="val 19872341"/>
                <a:gd name="adj3" fmla="val 9100"/>
              </a:avLst>
            </a:prstGeom>
            <a:solidFill>
              <a:srgbClr val="9225A5"/>
            </a:solidFill>
            <a:ln>
              <a:noFill/>
            </a:ln>
            <a:effectLst>
              <a:outerShdw blurRad="71438" dist="9525" dir="5400000" algn="b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33"/>
            <p:cNvSpPr/>
            <p:nvPr/>
          </p:nvSpPr>
          <p:spPr>
            <a:xfrm rot="1799836">
              <a:off x="6945624" y="1655178"/>
              <a:ext cx="1833152" cy="1833152"/>
            </a:xfrm>
            <a:prstGeom prst="blockArc">
              <a:avLst>
                <a:gd name="adj1" fmla="val 14545937"/>
                <a:gd name="adj2" fmla="val 19902139"/>
                <a:gd name="adj3" fmla="val 9115"/>
              </a:avLst>
            </a:prstGeom>
            <a:solidFill>
              <a:srgbClr val="551561"/>
            </a:solidFill>
            <a:ln>
              <a:noFill/>
            </a:ln>
            <a:effectLst>
              <a:outerShdw blurRad="71438" dist="9525" dir="5400000" algn="b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33"/>
            <p:cNvSpPr/>
            <p:nvPr/>
          </p:nvSpPr>
          <p:spPr>
            <a:xfrm rot="9000858">
              <a:off x="6941708" y="1654990"/>
              <a:ext cx="1832592" cy="1832592"/>
            </a:xfrm>
            <a:prstGeom prst="blockArc">
              <a:avLst>
                <a:gd name="adj1" fmla="val 18041678"/>
                <a:gd name="adj2" fmla="val 1798478"/>
                <a:gd name="adj3" fmla="val 9595"/>
              </a:avLst>
            </a:prstGeom>
            <a:solidFill>
              <a:srgbClr val="551561"/>
            </a:solidFill>
            <a:ln>
              <a:noFill/>
            </a:ln>
            <a:effectLst>
              <a:outerShdw blurRad="71438" dist="9525" algn="b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33"/>
            <p:cNvSpPr/>
            <p:nvPr/>
          </p:nvSpPr>
          <p:spPr>
            <a:xfrm rot="-9000858" flipH="1">
              <a:off x="6946704" y="1655501"/>
              <a:ext cx="1832592" cy="1832592"/>
            </a:xfrm>
            <a:prstGeom prst="blockArc">
              <a:avLst>
                <a:gd name="adj1" fmla="val 17967225"/>
                <a:gd name="adj2" fmla="val 1529547"/>
                <a:gd name="adj3" fmla="val 9279"/>
              </a:avLst>
            </a:prstGeom>
            <a:solidFill>
              <a:srgbClr val="9225A5"/>
            </a:solidFill>
            <a:ln>
              <a:noFill/>
            </a:ln>
            <a:effectLst>
              <a:outerShdw blurRad="71438" dist="9525" dir="5400000" algn="b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33"/>
            <p:cNvSpPr/>
            <p:nvPr/>
          </p:nvSpPr>
          <p:spPr>
            <a:xfrm rot="8100000">
              <a:off x="6909004" y="2453007"/>
              <a:ext cx="247346" cy="247346"/>
            </a:xfrm>
            <a:prstGeom prst="rtTriangle">
              <a:avLst/>
            </a:prstGeom>
            <a:solidFill>
              <a:srgbClr val="5515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33"/>
            <p:cNvSpPr/>
            <p:nvPr/>
          </p:nvSpPr>
          <p:spPr>
            <a:xfrm rot="-2700000">
              <a:off x="8566081" y="2448128"/>
              <a:ext cx="247346" cy="247346"/>
            </a:xfrm>
            <a:prstGeom prst="rtTriangle">
              <a:avLst/>
            </a:prstGeom>
            <a:solidFill>
              <a:srgbClr val="55156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33"/>
            <p:cNvSpPr/>
            <p:nvPr/>
          </p:nvSpPr>
          <p:spPr>
            <a:xfrm rot="2700000">
              <a:off x="7737303" y="3274292"/>
              <a:ext cx="247346" cy="247346"/>
            </a:xfrm>
            <a:prstGeom prst="rtTriangle">
              <a:avLst/>
            </a:prstGeom>
            <a:solidFill>
              <a:srgbClr val="922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33"/>
            <p:cNvSpPr/>
            <p:nvPr/>
          </p:nvSpPr>
          <p:spPr>
            <a:xfrm rot="-8100000">
              <a:off x="7737775" y="1615069"/>
              <a:ext cx="247346" cy="247346"/>
            </a:xfrm>
            <a:prstGeom prst="rtTriangle">
              <a:avLst/>
            </a:prstGeom>
            <a:solidFill>
              <a:srgbClr val="9225A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33"/>
            <p:cNvSpPr txBox="1"/>
            <p:nvPr/>
          </p:nvSpPr>
          <p:spPr>
            <a:xfrm>
              <a:off x="7216076" y="2240675"/>
              <a:ext cx="1295100" cy="672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latin typeface="Roboto"/>
                  <a:ea typeface="Roboto"/>
                  <a:cs typeface="Roboto"/>
                  <a:sym typeface="Roboto"/>
                </a:rPr>
                <a:t>Human-Centered Design Process</a:t>
              </a:r>
              <a:endParaRPr sz="110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/>
          <p:nvPr/>
        </p:nvSpPr>
        <p:spPr>
          <a:xfrm>
            <a:off x="3176225" y="1546742"/>
            <a:ext cx="2540100" cy="2540100"/>
          </a:xfrm>
          <a:prstGeom prst="donut">
            <a:avLst>
              <a:gd name="adj" fmla="val 16067"/>
            </a:avLst>
          </a:prstGeom>
          <a:solidFill>
            <a:srgbClr val="000000">
              <a:alpha val="107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6" name="Google Shape;66;p15"/>
          <p:cNvGrpSpPr/>
          <p:nvPr/>
        </p:nvGrpSpPr>
        <p:grpSpPr>
          <a:xfrm>
            <a:off x="812201" y="1377025"/>
            <a:ext cx="2849149" cy="669600"/>
            <a:chOff x="933476" y="996025"/>
            <a:chExt cx="2849149" cy="669600"/>
          </a:xfrm>
        </p:grpSpPr>
        <p:cxnSp>
          <p:nvCxnSpPr>
            <p:cNvPr id="67" name="Google Shape;67;p15"/>
            <p:cNvCxnSpPr/>
            <p:nvPr/>
          </p:nvCxnSpPr>
          <p:spPr>
            <a:xfrm>
              <a:off x="3438525" y="1309350"/>
              <a:ext cx="344100" cy="344100"/>
            </a:xfrm>
            <a:prstGeom prst="straightConnector1">
              <a:avLst/>
            </a:prstGeom>
            <a:noFill/>
            <a:ln w="19050" cap="flat" cmpd="sng">
              <a:solidFill>
                <a:srgbClr val="9225A5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68" name="Google Shape;68;p15"/>
            <p:cNvSpPr txBox="1"/>
            <p:nvPr/>
          </p:nvSpPr>
          <p:spPr>
            <a:xfrm>
              <a:off x="933476" y="996025"/>
              <a:ext cx="24618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latin typeface="Roboto"/>
                  <a:ea typeface="Roboto"/>
                  <a:cs typeface="Roboto"/>
                  <a:sym typeface="Roboto"/>
                </a:rPr>
                <a:t>Evaluate</a:t>
              </a:r>
              <a:endParaRPr sz="11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latin typeface="Roboto"/>
                  <a:ea typeface="Roboto"/>
                  <a:cs typeface="Roboto"/>
                  <a:sym typeface="Roboto"/>
                </a:rPr>
                <a:t>Get feedback and assess the degree to which the design is useful, usable, and experiential.</a:t>
              </a:r>
              <a:endParaRPr sz="1100" b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69" name="Google Shape;69;p15"/>
          <p:cNvGrpSpPr/>
          <p:nvPr/>
        </p:nvGrpSpPr>
        <p:grpSpPr>
          <a:xfrm>
            <a:off x="1278326" y="3533300"/>
            <a:ext cx="2381803" cy="669600"/>
            <a:chOff x="699806" y="3152300"/>
            <a:chExt cx="3081644" cy="669600"/>
          </a:xfrm>
        </p:grpSpPr>
        <p:cxnSp>
          <p:nvCxnSpPr>
            <p:cNvPr id="70" name="Google Shape;70;p15"/>
            <p:cNvCxnSpPr/>
            <p:nvPr/>
          </p:nvCxnSpPr>
          <p:spPr>
            <a:xfrm rot="10800000" flipH="1">
              <a:off x="3436150" y="3214625"/>
              <a:ext cx="345300" cy="342900"/>
            </a:xfrm>
            <a:prstGeom prst="straightConnector1">
              <a:avLst/>
            </a:prstGeom>
            <a:noFill/>
            <a:ln w="19050" cap="flat" cmpd="sng">
              <a:solidFill>
                <a:srgbClr val="551561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71" name="Google Shape;71;p15"/>
            <p:cNvSpPr txBox="1"/>
            <p:nvPr/>
          </p:nvSpPr>
          <p:spPr>
            <a:xfrm>
              <a:off x="699806" y="3152300"/>
              <a:ext cx="26955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latin typeface="Roboto"/>
                  <a:ea typeface="Roboto"/>
                  <a:cs typeface="Roboto"/>
                  <a:sym typeface="Roboto"/>
                </a:rPr>
                <a:t>Implement</a:t>
              </a:r>
              <a:endParaRPr sz="11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latin typeface="Roboto"/>
                  <a:ea typeface="Roboto"/>
                  <a:cs typeface="Roboto"/>
                  <a:sym typeface="Roboto"/>
                </a:rPr>
                <a:t>Prototype/build the user interface of your design.</a:t>
              </a:r>
              <a:endParaRPr sz="1100" b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72" name="Google Shape;72;p15"/>
          <p:cNvSpPr/>
          <p:nvPr/>
        </p:nvSpPr>
        <p:spPr>
          <a:xfrm rot="-1800047" flipH="1">
            <a:off x="3100681" y="1467434"/>
            <a:ext cx="2690936" cy="2690936"/>
          </a:xfrm>
          <a:prstGeom prst="blockArc">
            <a:avLst>
              <a:gd name="adj1" fmla="val 14348563"/>
              <a:gd name="adj2" fmla="val 19872341"/>
              <a:gd name="adj3" fmla="val 9100"/>
            </a:avLst>
          </a:prstGeom>
          <a:solidFill>
            <a:srgbClr val="9225A5"/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3" name="Google Shape;73;p15"/>
          <p:cNvGrpSpPr/>
          <p:nvPr/>
        </p:nvGrpSpPr>
        <p:grpSpPr>
          <a:xfrm>
            <a:off x="5222150" y="3533300"/>
            <a:ext cx="3343323" cy="669600"/>
            <a:chOff x="5343425" y="3152300"/>
            <a:chExt cx="3343323" cy="669600"/>
          </a:xfrm>
        </p:grpSpPr>
        <p:cxnSp>
          <p:nvCxnSpPr>
            <p:cNvPr id="74" name="Google Shape;74;p15"/>
            <p:cNvCxnSpPr/>
            <p:nvPr/>
          </p:nvCxnSpPr>
          <p:spPr>
            <a:xfrm rot="10800000">
              <a:off x="5343425" y="3214625"/>
              <a:ext cx="354900" cy="350100"/>
            </a:xfrm>
            <a:prstGeom prst="straightConnector1">
              <a:avLst/>
            </a:prstGeom>
            <a:noFill/>
            <a:ln w="19050" cap="flat" cmpd="sng">
              <a:solidFill>
                <a:srgbClr val="9225A5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75" name="Google Shape;75;p15"/>
            <p:cNvSpPr txBox="1"/>
            <p:nvPr/>
          </p:nvSpPr>
          <p:spPr>
            <a:xfrm>
              <a:off x="5718548" y="3152300"/>
              <a:ext cx="29682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latin typeface="Roboto"/>
                  <a:ea typeface="Roboto"/>
                  <a:cs typeface="Roboto"/>
                  <a:sym typeface="Roboto"/>
                </a:rPr>
                <a:t>Design</a:t>
              </a:r>
              <a:endParaRPr sz="11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latin typeface="Roboto"/>
                  <a:ea typeface="Roboto"/>
                  <a:cs typeface="Roboto"/>
                  <a:sym typeface="Roboto"/>
                </a:rPr>
                <a:t>Envision creative solutions that respond to users’ needs and offer positive experiences.</a:t>
              </a:r>
              <a:endParaRPr sz="1100" b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76" name="Google Shape;76;p15"/>
          <p:cNvGrpSpPr/>
          <p:nvPr/>
        </p:nvGrpSpPr>
        <p:grpSpPr>
          <a:xfrm>
            <a:off x="5223500" y="1377025"/>
            <a:ext cx="3341975" cy="669600"/>
            <a:chOff x="5344775" y="996025"/>
            <a:chExt cx="3341975" cy="669600"/>
          </a:xfrm>
        </p:grpSpPr>
        <p:cxnSp>
          <p:nvCxnSpPr>
            <p:cNvPr id="77" name="Google Shape;77;p15"/>
            <p:cNvCxnSpPr/>
            <p:nvPr/>
          </p:nvCxnSpPr>
          <p:spPr>
            <a:xfrm flipH="1">
              <a:off x="5344775" y="1314450"/>
              <a:ext cx="336900" cy="339000"/>
            </a:xfrm>
            <a:prstGeom prst="straightConnector1">
              <a:avLst/>
            </a:prstGeom>
            <a:noFill/>
            <a:ln w="19050" cap="flat" cmpd="sng">
              <a:solidFill>
                <a:srgbClr val="551561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78" name="Google Shape;78;p15"/>
            <p:cNvSpPr txBox="1"/>
            <p:nvPr/>
          </p:nvSpPr>
          <p:spPr>
            <a:xfrm>
              <a:off x="5718550" y="996025"/>
              <a:ext cx="29682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latin typeface="Roboto"/>
                  <a:ea typeface="Roboto"/>
                  <a:cs typeface="Roboto"/>
                  <a:sym typeface="Roboto"/>
                </a:rPr>
                <a:t>User research</a:t>
              </a:r>
              <a:endParaRPr sz="11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latin typeface="Roboto"/>
                  <a:ea typeface="Roboto"/>
                  <a:cs typeface="Roboto"/>
                  <a:sym typeface="Roboto"/>
                </a:rPr>
                <a:t>Understand the people you are designing for, their needs and experiences.</a:t>
              </a:r>
              <a:endParaRPr sz="1100" b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79" name="Google Shape;79;p15"/>
          <p:cNvSpPr txBox="1"/>
          <p:nvPr/>
        </p:nvSpPr>
        <p:spPr>
          <a:xfrm>
            <a:off x="3724509" y="2437460"/>
            <a:ext cx="1443600" cy="80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latin typeface="Roboto"/>
                <a:ea typeface="Roboto"/>
                <a:cs typeface="Roboto"/>
                <a:sym typeface="Roboto"/>
              </a:rPr>
              <a:t>Human-Centered Design Process</a:t>
            </a:r>
            <a:endParaRPr sz="1200"/>
          </a:p>
        </p:txBody>
      </p:sp>
      <p:sp>
        <p:nvSpPr>
          <p:cNvPr id="80" name="Google Shape;80;p15"/>
          <p:cNvSpPr/>
          <p:nvPr/>
        </p:nvSpPr>
        <p:spPr>
          <a:xfrm rot="1800047">
            <a:off x="3098568" y="1467434"/>
            <a:ext cx="2690936" cy="2690936"/>
          </a:xfrm>
          <a:prstGeom prst="blockArc">
            <a:avLst>
              <a:gd name="adj1" fmla="val 14545937"/>
              <a:gd name="adj2" fmla="val 19902139"/>
              <a:gd name="adj3" fmla="val 9115"/>
            </a:avLst>
          </a:prstGeom>
          <a:solidFill>
            <a:srgbClr val="551561"/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15"/>
          <p:cNvSpPr/>
          <p:nvPr/>
        </p:nvSpPr>
        <p:spPr>
          <a:xfrm rot="9000757">
            <a:off x="3092689" y="1467020"/>
            <a:ext cx="2690226" cy="2690226"/>
          </a:xfrm>
          <a:prstGeom prst="blockArc">
            <a:avLst>
              <a:gd name="adj1" fmla="val 18041678"/>
              <a:gd name="adj2" fmla="val 1798478"/>
              <a:gd name="adj3" fmla="val 9595"/>
            </a:avLst>
          </a:prstGeom>
          <a:solidFill>
            <a:srgbClr val="551561"/>
          </a:solidFill>
          <a:ln>
            <a:noFill/>
          </a:ln>
          <a:effectLst>
            <a:outerShdw blurRad="71438" dist="9525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5"/>
          <p:cNvSpPr/>
          <p:nvPr/>
        </p:nvSpPr>
        <p:spPr>
          <a:xfrm rot="-9000757" flipH="1">
            <a:off x="3100359" y="1467770"/>
            <a:ext cx="2690226" cy="2690226"/>
          </a:xfrm>
          <a:prstGeom prst="blockArc">
            <a:avLst>
              <a:gd name="adj1" fmla="val 17967225"/>
              <a:gd name="adj2" fmla="val 1529547"/>
              <a:gd name="adj3" fmla="val 9279"/>
            </a:avLst>
          </a:prstGeom>
          <a:solidFill>
            <a:srgbClr val="9225A5"/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5"/>
          <p:cNvSpPr/>
          <p:nvPr/>
        </p:nvSpPr>
        <p:spPr>
          <a:xfrm rot="8100000">
            <a:off x="3044844" y="2638450"/>
            <a:ext cx="363170" cy="363170"/>
          </a:xfrm>
          <a:prstGeom prst="rtTriangle">
            <a:avLst/>
          </a:prstGeom>
          <a:solidFill>
            <a:srgbClr val="5515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15"/>
          <p:cNvSpPr/>
          <p:nvPr/>
        </p:nvSpPr>
        <p:spPr>
          <a:xfrm rot="-2700000">
            <a:off x="5477353" y="2631288"/>
            <a:ext cx="363170" cy="363170"/>
          </a:xfrm>
          <a:prstGeom prst="rtTriangle">
            <a:avLst/>
          </a:prstGeom>
          <a:solidFill>
            <a:srgbClr val="5515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5"/>
          <p:cNvSpPr/>
          <p:nvPr/>
        </p:nvSpPr>
        <p:spPr>
          <a:xfrm rot="2700000">
            <a:off x="4260748" y="3844061"/>
            <a:ext cx="363170" cy="363170"/>
          </a:xfrm>
          <a:prstGeom prst="rtTriangle">
            <a:avLst/>
          </a:prstGeom>
          <a:solidFill>
            <a:srgbClr val="9225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5"/>
          <p:cNvSpPr/>
          <p:nvPr/>
        </p:nvSpPr>
        <p:spPr>
          <a:xfrm rot="-8100000">
            <a:off x="4261440" y="1408393"/>
            <a:ext cx="363170" cy="363170"/>
          </a:xfrm>
          <a:prstGeom prst="rtTriangle">
            <a:avLst/>
          </a:prstGeom>
          <a:solidFill>
            <a:srgbClr val="9225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Human-Centered Design Process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6"/>
          <p:cNvSpPr/>
          <p:nvPr/>
        </p:nvSpPr>
        <p:spPr>
          <a:xfrm>
            <a:off x="3176225" y="1546742"/>
            <a:ext cx="2540100" cy="2540100"/>
          </a:xfrm>
          <a:prstGeom prst="donut">
            <a:avLst>
              <a:gd name="adj" fmla="val 16067"/>
            </a:avLst>
          </a:prstGeom>
          <a:solidFill>
            <a:srgbClr val="000000">
              <a:alpha val="107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3" name="Google Shape;93;p16"/>
          <p:cNvGrpSpPr/>
          <p:nvPr/>
        </p:nvGrpSpPr>
        <p:grpSpPr>
          <a:xfrm>
            <a:off x="812201" y="1377025"/>
            <a:ext cx="2849149" cy="669600"/>
            <a:chOff x="933476" y="996025"/>
            <a:chExt cx="2849149" cy="669600"/>
          </a:xfrm>
        </p:grpSpPr>
        <p:cxnSp>
          <p:nvCxnSpPr>
            <p:cNvPr id="94" name="Google Shape;94;p16"/>
            <p:cNvCxnSpPr/>
            <p:nvPr/>
          </p:nvCxnSpPr>
          <p:spPr>
            <a:xfrm>
              <a:off x="3438525" y="1309350"/>
              <a:ext cx="344100" cy="344100"/>
            </a:xfrm>
            <a:prstGeom prst="straightConnector1">
              <a:avLst/>
            </a:prstGeom>
            <a:noFill/>
            <a:ln w="19050" cap="flat" cmpd="sng">
              <a:solidFill>
                <a:srgbClr val="D9D9D9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95" name="Google Shape;95;p16"/>
            <p:cNvSpPr txBox="1"/>
            <p:nvPr/>
          </p:nvSpPr>
          <p:spPr>
            <a:xfrm>
              <a:off x="933476" y="996025"/>
              <a:ext cx="24618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rgbClr val="D9D9D9"/>
                  </a:solidFill>
                  <a:latin typeface="Roboto"/>
                  <a:ea typeface="Roboto"/>
                  <a:cs typeface="Roboto"/>
                  <a:sym typeface="Roboto"/>
                </a:rPr>
                <a:t>Evaluate</a:t>
              </a:r>
              <a:endParaRPr sz="11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D9D9D9"/>
                  </a:solidFill>
                  <a:latin typeface="Roboto"/>
                  <a:ea typeface="Roboto"/>
                  <a:cs typeface="Roboto"/>
                  <a:sym typeface="Roboto"/>
                </a:rPr>
                <a:t>Get feedback and assess the degree to which the design is useful, usable, and experiential.</a:t>
              </a:r>
              <a:endParaRPr sz="1100" b="1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96" name="Google Shape;96;p16"/>
          <p:cNvGrpSpPr/>
          <p:nvPr/>
        </p:nvGrpSpPr>
        <p:grpSpPr>
          <a:xfrm>
            <a:off x="1278326" y="3533300"/>
            <a:ext cx="2381803" cy="669600"/>
            <a:chOff x="699806" y="3152300"/>
            <a:chExt cx="3081644" cy="669600"/>
          </a:xfrm>
        </p:grpSpPr>
        <p:cxnSp>
          <p:nvCxnSpPr>
            <p:cNvPr id="97" name="Google Shape;97;p16"/>
            <p:cNvCxnSpPr/>
            <p:nvPr/>
          </p:nvCxnSpPr>
          <p:spPr>
            <a:xfrm rot="10800000" flipH="1">
              <a:off x="3436150" y="3214625"/>
              <a:ext cx="345300" cy="342900"/>
            </a:xfrm>
            <a:prstGeom prst="straightConnector1">
              <a:avLst/>
            </a:prstGeom>
            <a:noFill/>
            <a:ln w="19050" cap="flat" cmpd="sng">
              <a:solidFill>
                <a:srgbClr val="D9D9D9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98" name="Google Shape;98;p16"/>
            <p:cNvSpPr txBox="1"/>
            <p:nvPr/>
          </p:nvSpPr>
          <p:spPr>
            <a:xfrm>
              <a:off x="699806" y="3152300"/>
              <a:ext cx="26955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rgbClr val="D9D9D9"/>
                  </a:solidFill>
                  <a:latin typeface="Roboto"/>
                  <a:ea typeface="Roboto"/>
                  <a:cs typeface="Roboto"/>
                  <a:sym typeface="Roboto"/>
                </a:rPr>
                <a:t>Implement</a:t>
              </a:r>
              <a:endParaRPr sz="11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D9D9D9"/>
                  </a:solidFill>
                  <a:latin typeface="Roboto"/>
                  <a:ea typeface="Roboto"/>
                  <a:cs typeface="Roboto"/>
                  <a:sym typeface="Roboto"/>
                </a:rPr>
                <a:t>Prototype/build the user interface of your design.</a:t>
              </a:r>
              <a:endParaRPr sz="1100" b="1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99" name="Google Shape;99;p16"/>
          <p:cNvSpPr/>
          <p:nvPr/>
        </p:nvSpPr>
        <p:spPr>
          <a:xfrm rot="-1800047" flipH="1">
            <a:off x="3100681" y="1467434"/>
            <a:ext cx="2690936" cy="2690936"/>
          </a:xfrm>
          <a:prstGeom prst="blockArc">
            <a:avLst>
              <a:gd name="adj1" fmla="val 14348563"/>
              <a:gd name="adj2" fmla="val 19872341"/>
              <a:gd name="adj3" fmla="val 9100"/>
            </a:avLst>
          </a:prstGeom>
          <a:solidFill>
            <a:srgbClr val="D9D9D9"/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0" name="Google Shape;100;p16"/>
          <p:cNvGrpSpPr/>
          <p:nvPr/>
        </p:nvGrpSpPr>
        <p:grpSpPr>
          <a:xfrm>
            <a:off x="5222150" y="3533300"/>
            <a:ext cx="3343323" cy="669600"/>
            <a:chOff x="5343425" y="3152300"/>
            <a:chExt cx="3343323" cy="669600"/>
          </a:xfrm>
        </p:grpSpPr>
        <p:cxnSp>
          <p:nvCxnSpPr>
            <p:cNvPr id="101" name="Google Shape;101;p16"/>
            <p:cNvCxnSpPr/>
            <p:nvPr/>
          </p:nvCxnSpPr>
          <p:spPr>
            <a:xfrm rot="10800000">
              <a:off x="5343425" y="3214625"/>
              <a:ext cx="354900" cy="350100"/>
            </a:xfrm>
            <a:prstGeom prst="straightConnector1">
              <a:avLst/>
            </a:prstGeom>
            <a:noFill/>
            <a:ln w="19050" cap="flat" cmpd="sng">
              <a:solidFill>
                <a:srgbClr val="D9D9D9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102" name="Google Shape;102;p16"/>
            <p:cNvSpPr txBox="1"/>
            <p:nvPr/>
          </p:nvSpPr>
          <p:spPr>
            <a:xfrm>
              <a:off x="5718548" y="3152300"/>
              <a:ext cx="29682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rgbClr val="D9D9D9"/>
                  </a:solidFill>
                  <a:latin typeface="Roboto"/>
                  <a:ea typeface="Roboto"/>
                  <a:cs typeface="Roboto"/>
                  <a:sym typeface="Roboto"/>
                </a:rPr>
                <a:t>Design</a:t>
              </a:r>
              <a:endParaRPr sz="11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D9D9D9"/>
                  </a:solidFill>
                  <a:latin typeface="Roboto"/>
                  <a:ea typeface="Roboto"/>
                  <a:cs typeface="Roboto"/>
                  <a:sym typeface="Roboto"/>
                </a:rPr>
                <a:t>Envision creative solutions that respond to users’ needs and offer positive experiences.</a:t>
              </a:r>
              <a:endParaRPr sz="1100" b="1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3" name="Google Shape;103;p16"/>
          <p:cNvGrpSpPr/>
          <p:nvPr/>
        </p:nvGrpSpPr>
        <p:grpSpPr>
          <a:xfrm>
            <a:off x="5223500" y="1377025"/>
            <a:ext cx="3341975" cy="669600"/>
            <a:chOff x="5344775" y="996025"/>
            <a:chExt cx="3341975" cy="669600"/>
          </a:xfrm>
        </p:grpSpPr>
        <p:cxnSp>
          <p:nvCxnSpPr>
            <p:cNvPr id="104" name="Google Shape;104;p16"/>
            <p:cNvCxnSpPr/>
            <p:nvPr/>
          </p:nvCxnSpPr>
          <p:spPr>
            <a:xfrm flipH="1">
              <a:off x="5344775" y="1314450"/>
              <a:ext cx="336900" cy="339000"/>
            </a:xfrm>
            <a:prstGeom prst="straightConnector1">
              <a:avLst/>
            </a:prstGeom>
            <a:noFill/>
            <a:ln w="19050" cap="flat" cmpd="sng">
              <a:solidFill>
                <a:srgbClr val="551561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105" name="Google Shape;105;p16"/>
            <p:cNvSpPr txBox="1"/>
            <p:nvPr/>
          </p:nvSpPr>
          <p:spPr>
            <a:xfrm>
              <a:off x="5718550" y="996025"/>
              <a:ext cx="29682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latin typeface="Roboto"/>
                  <a:ea typeface="Roboto"/>
                  <a:cs typeface="Roboto"/>
                  <a:sym typeface="Roboto"/>
                </a:rPr>
                <a:t>User research</a:t>
              </a:r>
              <a:endParaRPr sz="11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latin typeface="Roboto"/>
                  <a:ea typeface="Roboto"/>
                  <a:cs typeface="Roboto"/>
                  <a:sym typeface="Roboto"/>
                </a:rPr>
                <a:t>Understand the people you are designing for, their needs and experiences.</a:t>
              </a:r>
              <a:endParaRPr sz="1100" b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06" name="Google Shape;106;p16"/>
          <p:cNvSpPr txBox="1"/>
          <p:nvPr/>
        </p:nvSpPr>
        <p:spPr>
          <a:xfrm>
            <a:off x="3724509" y="2437460"/>
            <a:ext cx="1443600" cy="80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rPr>
              <a:t>Human-Centered Design Process</a:t>
            </a:r>
            <a:endParaRPr sz="1200">
              <a:solidFill>
                <a:srgbClr val="D9D9D9"/>
              </a:solidFill>
            </a:endParaRPr>
          </a:p>
        </p:txBody>
      </p:sp>
      <p:sp>
        <p:nvSpPr>
          <p:cNvPr id="107" name="Google Shape;107;p16"/>
          <p:cNvSpPr/>
          <p:nvPr/>
        </p:nvSpPr>
        <p:spPr>
          <a:xfrm rot="1800047">
            <a:off x="3098568" y="1467434"/>
            <a:ext cx="2690936" cy="2690936"/>
          </a:xfrm>
          <a:prstGeom prst="blockArc">
            <a:avLst>
              <a:gd name="adj1" fmla="val 14545937"/>
              <a:gd name="adj2" fmla="val 19902139"/>
              <a:gd name="adj3" fmla="val 9115"/>
            </a:avLst>
          </a:prstGeom>
          <a:solidFill>
            <a:srgbClr val="551561"/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16"/>
          <p:cNvSpPr/>
          <p:nvPr/>
        </p:nvSpPr>
        <p:spPr>
          <a:xfrm rot="9000757">
            <a:off x="3092689" y="1467020"/>
            <a:ext cx="2690226" cy="2690226"/>
          </a:xfrm>
          <a:prstGeom prst="blockArc">
            <a:avLst>
              <a:gd name="adj1" fmla="val 18041678"/>
              <a:gd name="adj2" fmla="val 1798478"/>
              <a:gd name="adj3" fmla="val 9595"/>
            </a:avLst>
          </a:prstGeom>
          <a:solidFill>
            <a:srgbClr val="D9D9D9"/>
          </a:solidFill>
          <a:ln>
            <a:noFill/>
          </a:ln>
          <a:effectLst>
            <a:outerShdw blurRad="71438" dist="9525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16"/>
          <p:cNvSpPr/>
          <p:nvPr/>
        </p:nvSpPr>
        <p:spPr>
          <a:xfrm rot="-9000757" flipH="1">
            <a:off x="3100359" y="1467770"/>
            <a:ext cx="2690226" cy="2690226"/>
          </a:xfrm>
          <a:prstGeom prst="blockArc">
            <a:avLst>
              <a:gd name="adj1" fmla="val 17967225"/>
              <a:gd name="adj2" fmla="val 1529547"/>
              <a:gd name="adj3" fmla="val 9279"/>
            </a:avLst>
          </a:prstGeom>
          <a:solidFill>
            <a:srgbClr val="D9D9D9"/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16"/>
          <p:cNvSpPr/>
          <p:nvPr/>
        </p:nvSpPr>
        <p:spPr>
          <a:xfrm rot="8100000">
            <a:off x="3044844" y="2638450"/>
            <a:ext cx="363170" cy="363170"/>
          </a:xfrm>
          <a:prstGeom prst="rtTriangle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16"/>
          <p:cNvSpPr/>
          <p:nvPr/>
        </p:nvSpPr>
        <p:spPr>
          <a:xfrm rot="-2700000">
            <a:off x="5477353" y="2631288"/>
            <a:ext cx="363170" cy="363170"/>
          </a:xfrm>
          <a:prstGeom prst="rtTriangle">
            <a:avLst/>
          </a:prstGeom>
          <a:solidFill>
            <a:srgbClr val="5515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16"/>
          <p:cNvSpPr/>
          <p:nvPr/>
        </p:nvSpPr>
        <p:spPr>
          <a:xfrm rot="2700000">
            <a:off x="4260748" y="3844061"/>
            <a:ext cx="363170" cy="363170"/>
          </a:xfrm>
          <a:prstGeom prst="rtTriangle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16"/>
          <p:cNvSpPr/>
          <p:nvPr/>
        </p:nvSpPr>
        <p:spPr>
          <a:xfrm rot="-8100000">
            <a:off x="4261440" y="1408393"/>
            <a:ext cx="363170" cy="363170"/>
          </a:xfrm>
          <a:prstGeom prst="rtTriangle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 research</a:t>
            </a:r>
            <a:endParaRPr/>
          </a:p>
        </p:txBody>
      </p:sp>
      <p:sp>
        <p:nvSpPr>
          <p:cNvPr id="115" name="Google Shape;115;p16"/>
          <p:cNvSpPr txBox="1"/>
          <p:nvPr/>
        </p:nvSpPr>
        <p:spPr>
          <a:xfrm>
            <a:off x="235575" y="2098575"/>
            <a:ext cx="4275900" cy="28413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9225A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In this stage, the goal is to understand the people who are directly related to the design problem and their needs within the context of the problem space.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Ways in which they do things and why 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Physical, emotional, and social needs 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How they think about the world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What is meaningful to them</a:t>
            </a:r>
            <a:endParaRPr>
              <a:solidFill>
                <a:schemeClr val="dk2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2"/>
                </a:solidFill>
              </a:rPr>
              <a:t>Include a range of potential users in this stage, considering gender, ability, race/ethnicity, age, and more.</a:t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7"/>
          <p:cNvSpPr/>
          <p:nvPr/>
        </p:nvSpPr>
        <p:spPr>
          <a:xfrm>
            <a:off x="3176225" y="1546742"/>
            <a:ext cx="2540100" cy="2540100"/>
          </a:xfrm>
          <a:prstGeom prst="donut">
            <a:avLst>
              <a:gd name="adj" fmla="val 16067"/>
            </a:avLst>
          </a:prstGeom>
          <a:solidFill>
            <a:srgbClr val="000000">
              <a:alpha val="107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1" name="Google Shape;121;p17"/>
          <p:cNvGrpSpPr/>
          <p:nvPr/>
        </p:nvGrpSpPr>
        <p:grpSpPr>
          <a:xfrm>
            <a:off x="812201" y="1377025"/>
            <a:ext cx="2849149" cy="669600"/>
            <a:chOff x="933476" y="996025"/>
            <a:chExt cx="2849149" cy="669600"/>
          </a:xfrm>
        </p:grpSpPr>
        <p:cxnSp>
          <p:nvCxnSpPr>
            <p:cNvPr id="122" name="Google Shape;122;p17"/>
            <p:cNvCxnSpPr/>
            <p:nvPr/>
          </p:nvCxnSpPr>
          <p:spPr>
            <a:xfrm>
              <a:off x="3438525" y="1309350"/>
              <a:ext cx="344100" cy="344100"/>
            </a:xfrm>
            <a:prstGeom prst="straightConnector1">
              <a:avLst/>
            </a:prstGeom>
            <a:noFill/>
            <a:ln w="19050" cap="flat" cmpd="sng">
              <a:solidFill>
                <a:srgbClr val="D9D9D9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123" name="Google Shape;123;p17"/>
            <p:cNvSpPr txBox="1"/>
            <p:nvPr/>
          </p:nvSpPr>
          <p:spPr>
            <a:xfrm>
              <a:off x="933476" y="996025"/>
              <a:ext cx="24618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rgbClr val="D9D9D9"/>
                  </a:solidFill>
                  <a:latin typeface="Roboto"/>
                  <a:ea typeface="Roboto"/>
                  <a:cs typeface="Roboto"/>
                  <a:sym typeface="Roboto"/>
                </a:rPr>
                <a:t>Evaluate</a:t>
              </a:r>
              <a:endParaRPr sz="11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D9D9D9"/>
                  </a:solidFill>
                  <a:latin typeface="Roboto"/>
                  <a:ea typeface="Roboto"/>
                  <a:cs typeface="Roboto"/>
                  <a:sym typeface="Roboto"/>
                </a:rPr>
                <a:t>Get feedback and assess the degree to which the design is useful, usable, and experiential.</a:t>
              </a:r>
              <a:endParaRPr sz="1100" b="1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24" name="Google Shape;124;p17"/>
          <p:cNvGrpSpPr/>
          <p:nvPr/>
        </p:nvGrpSpPr>
        <p:grpSpPr>
          <a:xfrm>
            <a:off x="1278326" y="3533300"/>
            <a:ext cx="2381803" cy="669600"/>
            <a:chOff x="699806" y="3152300"/>
            <a:chExt cx="3081644" cy="669600"/>
          </a:xfrm>
        </p:grpSpPr>
        <p:cxnSp>
          <p:nvCxnSpPr>
            <p:cNvPr id="125" name="Google Shape;125;p17"/>
            <p:cNvCxnSpPr/>
            <p:nvPr/>
          </p:nvCxnSpPr>
          <p:spPr>
            <a:xfrm rot="10800000" flipH="1">
              <a:off x="3436150" y="3214625"/>
              <a:ext cx="345300" cy="342900"/>
            </a:xfrm>
            <a:prstGeom prst="straightConnector1">
              <a:avLst/>
            </a:prstGeom>
            <a:noFill/>
            <a:ln w="19050" cap="flat" cmpd="sng">
              <a:solidFill>
                <a:srgbClr val="D9D9D9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126" name="Google Shape;126;p17"/>
            <p:cNvSpPr txBox="1"/>
            <p:nvPr/>
          </p:nvSpPr>
          <p:spPr>
            <a:xfrm>
              <a:off x="699806" y="3152300"/>
              <a:ext cx="26955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rgbClr val="D9D9D9"/>
                  </a:solidFill>
                  <a:latin typeface="Roboto"/>
                  <a:ea typeface="Roboto"/>
                  <a:cs typeface="Roboto"/>
                  <a:sym typeface="Roboto"/>
                </a:rPr>
                <a:t>Implement</a:t>
              </a:r>
              <a:endParaRPr sz="11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D9D9D9"/>
                  </a:solidFill>
                  <a:latin typeface="Roboto"/>
                  <a:ea typeface="Roboto"/>
                  <a:cs typeface="Roboto"/>
                  <a:sym typeface="Roboto"/>
                </a:rPr>
                <a:t>Prototype/build the user interface of your design.</a:t>
              </a:r>
              <a:endParaRPr sz="1100" b="1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27" name="Google Shape;127;p17"/>
          <p:cNvSpPr/>
          <p:nvPr/>
        </p:nvSpPr>
        <p:spPr>
          <a:xfrm rot="-1800047" flipH="1">
            <a:off x="3100681" y="1467434"/>
            <a:ext cx="2690936" cy="2690936"/>
          </a:xfrm>
          <a:prstGeom prst="blockArc">
            <a:avLst>
              <a:gd name="adj1" fmla="val 14348563"/>
              <a:gd name="adj2" fmla="val 19872341"/>
              <a:gd name="adj3" fmla="val 9100"/>
            </a:avLst>
          </a:prstGeom>
          <a:solidFill>
            <a:srgbClr val="D9D9D9"/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8" name="Google Shape;128;p17"/>
          <p:cNvGrpSpPr/>
          <p:nvPr/>
        </p:nvGrpSpPr>
        <p:grpSpPr>
          <a:xfrm>
            <a:off x="5222150" y="3533300"/>
            <a:ext cx="3343323" cy="669600"/>
            <a:chOff x="5343425" y="3152300"/>
            <a:chExt cx="3343323" cy="669600"/>
          </a:xfrm>
        </p:grpSpPr>
        <p:cxnSp>
          <p:nvCxnSpPr>
            <p:cNvPr id="129" name="Google Shape;129;p17"/>
            <p:cNvCxnSpPr/>
            <p:nvPr/>
          </p:nvCxnSpPr>
          <p:spPr>
            <a:xfrm rot="10800000">
              <a:off x="5343425" y="3214625"/>
              <a:ext cx="354900" cy="350100"/>
            </a:xfrm>
            <a:prstGeom prst="straightConnector1">
              <a:avLst/>
            </a:prstGeom>
            <a:noFill/>
            <a:ln w="19050" cap="flat" cmpd="sng">
              <a:solidFill>
                <a:srgbClr val="9225A5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130" name="Google Shape;130;p17"/>
            <p:cNvSpPr txBox="1"/>
            <p:nvPr/>
          </p:nvSpPr>
          <p:spPr>
            <a:xfrm>
              <a:off x="5718548" y="3152300"/>
              <a:ext cx="29682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Design</a:t>
              </a:r>
              <a:endParaRPr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Envision creative solutions that respond to users’ needs and offer positive experiences.</a:t>
              </a:r>
              <a:endParaRPr sz="11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31" name="Google Shape;131;p17"/>
          <p:cNvGrpSpPr/>
          <p:nvPr/>
        </p:nvGrpSpPr>
        <p:grpSpPr>
          <a:xfrm>
            <a:off x="5223500" y="1377025"/>
            <a:ext cx="3341975" cy="669600"/>
            <a:chOff x="5344775" y="996025"/>
            <a:chExt cx="3341975" cy="669600"/>
          </a:xfrm>
        </p:grpSpPr>
        <p:cxnSp>
          <p:nvCxnSpPr>
            <p:cNvPr id="132" name="Google Shape;132;p17"/>
            <p:cNvCxnSpPr/>
            <p:nvPr/>
          </p:nvCxnSpPr>
          <p:spPr>
            <a:xfrm flipH="1">
              <a:off x="5344775" y="1314450"/>
              <a:ext cx="336900" cy="339000"/>
            </a:xfrm>
            <a:prstGeom prst="straightConnector1">
              <a:avLst/>
            </a:prstGeom>
            <a:noFill/>
            <a:ln w="19050" cap="flat" cmpd="sng">
              <a:solidFill>
                <a:srgbClr val="D9D9D9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133" name="Google Shape;133;p17"/>
            <p:cNvSpPr txBox="1"/>
            <p:nvPr/>
          </p:nvSpPr>
          <p:spPr>
            <a:xfrm>
              <a:off x="5718550" y="996025"/>
              <a:ext cx="29682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rgbClr val="D9D9D9"/>
                  </a:solidFill>
                  <a:latin typeface="Roboto"/>
                  <a:ea typeface="Roboto"/>
                  <a:cs typeface="Roboto"/>
                  <a:sym typeface="Roboto"/>
                </a:rPr>
                <a:t>User research</a:t>
              </a:r>
              <a:endParaRPr sz="11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D9D9D9"/>
                  </a:solidFill>
                  <a:latin typeface="Roboto"/>
                  <a:ea typeface="Roboto"/>
                  <a:cs typeface="Roboto"/>
                  <a:sym typeface="Roboto"/>
                </a:rPr>
                <a:t>Understand the people you are designing for, their needs and experiences.</a:t>
              </a:r>
              <a:endParaRPr sz="1100" b="1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34" name="Google Shape;134;p17"/>
          <p:cNvSpPr txBox="1"/>
          <p:nvPr/>
        </p:nvSpPr>
        <p:spPr>
          <a:xfrm>
            <a:off x="3724509" y="2437460"/>
            <a:ext cx="1443600" cy="80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rPr>
              <a:t>Human-Centered Design Process</a:t>
            </a:r>
            <a:endParaRPr sz="1200">
              <a:solidFill>
                <a:srgbClr val="D9D9D9"/>
              </a:solidFill>
            </a:endParaRPr>
          </a:p>
        </p:txBody>
      </p:sp>
      <p:sp>
        <p:nvSpPr>
          <p:cNvPr id="135" name="Google Shape;135;p17"/>
          <p:cNvSpPr/>
          <p:nvPr/>
        </p:nvSpPr>
        <p:spPr>
          <a:xfrm rot="1800047">
            <a:off x="3098568" y="1467434"/>
            <a:ext cx="2690936" cy="2690936"/>
          </a:xfrm>
          <a:prstGeom prst="blockArc">
            <a:avLst>
              <a:gd name="adj1" fmla="val 14545937"/>
              <a:gd name="adj2" fmla="val 19902139"/>
              <a:gd name="adj3" fmla="val 9115"/>
            </a:avLst>
          </a:prstGeom>
          <a:solidFill>
            <a:srgbClr val="D9D9D9"/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7"/>
          <p:cNvSpPr/>
          <p:nvPr/>
        </p:nvSpPr>
        <p:spPr>
          <a:xfrm rot="9000757">
            <a:off x="3092689" y="1467020"/>
            <a:ext cx="2690226" cy="2690226"/>
          </a:xfrm>
          <a:prstGeom prst="blockArc">
            <a:avLst>
              <a:gd name="adj1" fmla="val 18041678"/>
              <a:gd name="adj2" fmla="val 1798478"/>
              <a:gd name="adj3" fmla="val 9595"/>
            </a:avLst>
          </a:prstGeom>
          <a:solidFill>
            <a:srgbClr val="D9D9D9"/>
          </a:solidFill>
          <a:ln>
            <a:noFill/>
          </a:ln>
          <a:effectLst>
            <a:outerShdw blurRad="71438" dist="9525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17"/>
          <p:cNvSpPr/>
          <p:nvPr/>
        </p:nvSpPr>
        <p:spPr>
          <a:xfrm rot="-9000757" flipH="1">
            <a:off x="3100359" y="1467770"/>
            <a:ext cx="2690226" cy="2690226"/>
          </a:xfrm>
          <a:prstGeom prst="blockArc">
            <a:avLst>
              <a:gd name="adj1" fmla="val 17967225"/>
              <a:gd name="adj2" fmla="val 1529547"/>
              <a:gd name="adj3" fmla="val 9279"/>
            </a:avLst>
          </a:prstGeom>
          <a:solidFill>
            <a:srgbClr val="9225A5"/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17"/>
          <p:cNvSpPr/>
          <p:nvPr/>
        </p:nvSpPr>
        <p:spPr>
          <a:xfrm rot="8100000">
            <a:off x="3044844" y="2638450"/>
            <a:ext cx="363170" cy="363170"/>
          </a:xfrm>
          <a:prstGeom prst="rtTriangle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17"/>
          <p:cNvSpPr/>
          <p:nvPr/>
        </p:nvSpPr>
        <p:spPr>
          <a:xfrm rot="-2700000">
            <a:off x="5477353" y="2631288"/>
            <a:ext cx="363170" cy="363170"/>
          </a:xfrm>
          <a:prstGeom prst="rtTriangle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17"/>
          <p:cNvSpPr/>
          <p:nvPr/>
        </p:nvSpPr>
        <p:spPr>
          <a:xfrm rot="2700000">
            <a:off x="4260748" y="3844061"/>
            <a:ext cx="363170" cy="363170"/>
          </a:xfrm>
          <a:prstGeom prst="rtTriangle">
            <a:avLst/>
          </a:prstGeom>
          <a:solidFill>
            <a:srgbClr val="9225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17"/>
          <p:cNvSpPr/>
          <p:nvPr/>
        </p:nvSpPr>
        <p:spPr>
          <a:xfrm rot="-8100000">
            <a:off x="4261440" y="1408393"/>
            <a:ext cx="363170" cy="363170"/>
          </a:xfrm>
          <a:prstGeom prst="rtTriangle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</a:t>
            </a:r>
            <a:endParaRPr/>
          </a:p>
        </p:txBody>
      </p:sp>
      <p:sp>
        <p:nvSpPr>
          <p:cNvPr id="143" name="Google Shape;143;p17"/>
          <p:cNvSpPr txBox="1"/>
          <p:nvPr/>
        </p:nvSpPr>
        <p:spPr>
          <a:xfrm>
            <a:off x="3724500" y="198749"/>
            <a:ext cx="5163900" cy="2722253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9225A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2"/>
                </a:solidFill>
              </a:rPr>
              <a:t>In the design stage, we explore the design space by generating ideas with the purpose of addressing users’ needs.</a:t>
            </a:r>
            <a:endParaRPr dirty="0">
              <a:solidFill>
                <a:schemeClr val="dk2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 dirty="0">
                <a:solidFill>
                  <a:schemeClr val="dk2"/>
                </a:solidFill>
              </a:rPr>
              <a:t>Shift from identifying problems to creating solutions</a:t>
            </a:r>
            <a:endParaRPr dirty="0">
              <a:solidFill>
                <a:schemeClr val="dk2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 dirty="0">
                <a:solidFill>
                  <a:schemeClr val="dk2"/>
                </a:solidFill>
              </a:rPr>
              <a:t>Focus on quantity: This allows to explore the design space – the more ideas you come up with, the more likely one of them will be close to the best solution</a:t>
            </a:r>
            <a:endParaRPr dirty="0">
              <a:solidFill>
                <a:schemeClr val="dk2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 dirty="0">
                <a:solidFill>
                  <a:schemeClr val="dk2"/>
                </a:solidFill>
              </a:rPr>
              <a:t>Focus on variation: Moving away from obvious and existing solutions allows you to push the boundaries of the design space and innovate</a:t>
            </a:r>
            <a:endParaRPr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8"/>
          <p:cNvSpPr/>
          <p:nvPr/>
        </p:nvSpPr>
        <p:spPr>
          <a:xfrm>
            <a:off x="3176225" y="1546742"/>
            <a:ext cx="2540100" cy="2540100"/>
          </a:xfrm>
          <a:prstGeom prst="donut">
            <a:avLst>
              <a:gd name="adj" fmla="val 16067"/>
            </a:avLst>
          </a:prstGeom>
          <a:solidFill>
            <a:srgbClr val="000000">
              <a:alpha val="107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9" name="Google Shape;149;p18"/>
          <p:cNvGrpSpPr/>
          <p:nvPr/>
        </p:nvGrpSpPr>
        <p:grpSpPr>
          <a:xfrm>
            <a:off x="812201" y="1377025"/>
            <a:ext cx="2849149" cy="669600"/>
            <a:chOff x="933476" y="996025"/>
            <a:chExt cx="2849149" cy="669600"/>
          </a:xfrm>
        </p:grpSpPr>
        <p:cxnSp>
          <p:nvCxnSpPr>
            <p:cNvPr id="150" name="Google Shape;150;p18"/>
            <p:cNvCxnSpPr/>
            <p:nvPr/>
          </p:nvCxnSpPr>
          <p:spPr>
            <a:xfrm>
              <a:off x="3438525" y="1309350"/>
              <a:ext cx="344100" cy="344100"/>
            </a:xfrm>
            <a:prstGeom prst="straightConnector1">
              <a:avLst/>
            </a:prstGeom>
            <a:noFill/>
            <a:ln w="19050" cap="flat" cmpd="sng">
              <a:solidFill>
                <a:srgbClr val="D9D9D9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151" name="Google Shape;151;p18"/>
            <p:cNvSpPr txBox="1"/>
            <p:nvPr/>
          </p:nvSpPr>
          <p:spPr>
            <a:xfrm>
              <a:off x="933476" y="996025"/>
              <a:ext cx="24618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rgbClr val="D9D9D9"/>
                  </a:solidFill>
                  <a:latin typeface="Roboto"/>
                  <a:ea typeface="Roboto"/>
                  <a:cs typeface="Roboto"/>
                  <a:sym typeface="Roboto"/>
                </a:rPr>
                <a:t>Evaluate</a:t>
              </a:r>
              <a:endParaRPr sz="11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D9D9D9"/>
                  </a:solidFill>
                  <a:latin typeface="Roboto"/>
                  <a:ea typeface="Roboto"/>
                  <a:cs typeface="Roboto"/>
                  <a:sym typeface="Roboto"/>
                </a:rPr>
                <a:t>Get feedback and assess the degree to which the design is useful, usable, and experiential.</a:t>
              </a:r>
              <a:endParaRPr sz="1100" b="1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52" name="Google Shape;152;p18"/>
          <p:cNvGrpSpPr/>
          <p:nvPr/>
        </p:nvGrpSpPr>
        <p:grpSpPr>
          <a:xfrm>
            <a:off x="1278326" y="3533300"/>
            <a:ext cx="2381803" cy="669600"/>
            <a:chOff x="699806" y="3152300"/>
            <a:chExt cx="3081644" cy="669600"/>
          </a:xfrm>
        </p:grpSpPr>
        <p:cxnSp>
          <p:nvCxnSpPr>
            <p:cNvPr id="153" name="Google Shape;153;p18"/>
            <p:cNvCxnSpPr/>
            <p:nvPr/>
          </p:nvCxnSpPr>
          <p:spPr>
            <a:xfrm rot="10800000" flipH="1">
              <a:off x="3436150" y="3214625"/>
              <a:ext cx="345300" cy="342900"/>
            </a:xfrm>
            <a:prstGeom prst="straightConnector1">
              <a:avLst/>
            </a:prstGeom>
            <a:noFill/>
            <a:ln w="19050" cap="flat" cmpd="sng">
              <a:solidFill>
                <a:srgbClr val="551561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154" name="Google Shape;154;p18"/>
            <p:cNvSpPr txBox="1"/>
            <p:nvPr/>
          </p:nvSpPr>
          <p:spPr>
            <a:xfrm>
              <a:off x="699806" y="3152300"/>
              <a:ext cx="26955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Implement</a:t>
              </a:r>
              <a:endParaRPr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Prototype/build the user interface of your design.</a:t>
              </a:r>
              <a:endParaRPr sz="11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55" name="Google Shape;155;p18"/>
          <p:cNvSpPr/>
          <p:nvPr/>
        </p:nvSpPr>
        <p:spPr>
          <a:xfrm rot="-1800047" flipH="1">
            <a:off x="3100681" y="1467434"/>
            <a:ext cx="2690936" cy="2690936"/>
          </a:xfrm>
          <a:prstGeom prst="blockArc">
            <a:avLst>
              <a:gd name="adj1" fmla="val 14348563"/>
              <a:gd name="adj2" fmla="val 19872341"/>
              <a:gd name="adj3" fmla="val 9100"/>
            </a:avLst>
          </a:prstGeom>
          <a:solidFill>
            <a:srgbClr val="D9D9D9"/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6" name="Google Shape;156;p18"/>
          <p:cNvGrpSpPr/>
          <p:nvPr/>
        </p:nvGrpSpPr>
        <p:grpSpPr>
          <a:xfrm>
            <a:off x="5222150" y="3533300"/>
            <a:ext cx="3343323" cy="669600"/>
            <a:chOff x="5343425" y="3152300"/>
            <a:chExt cx="3343323" cy="669600"/>
          </a:xfrm>
        </p:grpSpPr>
        <p:cxnSp>
          <p:nvCxnSpPr>
            <p:cNvPr id="157" name="Google Shape;157;p18"/>
            <p:cNvCxnSpPr/>
            <p:nvPr/>
          </p:nvCxnSpPr>
          <p:spPr>
            <a:xfrm rot="10800000">
              <a:off x="5343425" y="3214625"/>
              <a:ext cx="354900" cy="350100"/>
            </a:xfrm>
            <a:prstGeom prst="straightConnector1">
              <a:avLst/>
            </a:prstGeom>
            <a:noFill/>
            <a:ln w="19050" cap="flat" cmpd="sng">
              <a:solidFill>
                <a:srgbClr val="D9D9D9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158" name="Google Shape;158;p18"/>
            <p:cNvSpPr txBox="1"/>
            <p:nvPr/>
          </p:nvSpPr>
          <p:spPr>
            <a:xfrm>
              <a:off x="5718548" y="3152300"/>
              <a:ext cx="29682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rgbClr val="D9D9D9"/>
                  </a:solidFill>
                  <a:latin typeface="Roboto"/>
                  <a:ea typeface="Roboto"/>
                  <a:cs typeface="Roboto"/>
                  <a:sym typeface="Roboto"/>
                </a:rPr>
                <a:t>Design</a:t>
              </a:r>
              <a:endParaRPr sz="11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D9D9D9"/>
                  </a:solidFill>
                  <a:latin typeface="Roboto"/>
                  <a:ea typeface="Roboto"/>
                  <a:cs typeface="Roboto"/>
                  <a:sym typeface="Roboto"/>
                </a:rPr>
                <a:t>Envision creative solutions that respond to users’ needs and offer positive experiences.</a:t>
              </a:r>
              <a:endParaRPr sz="1100" b="1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59" name="Google Shape;159;p18"/>
          <p:cNvGrpSpPr/>
          <p:nvPr/>
        </p:nvGrpSpPr>
        <p:grpSpPr>
          <a:xfrm>
            <a:off x="5223500" y="1377025"/>
            <a:ext cx="3341975" cy="669600"/>
            <a:chOff x="5344775" y="996025"/>
            <a:chExt cx="3341975" cy="669600"/>
          </a:xfrm>
        </p:grpSpPr>
        <p:cxnSp>
          <p:nvCxnSpPr>
            <p:cNvPr id="160" name="Google Shape;160;p18"/>
            <p:cNvCxnSpPr/>
            <p:nvPr/>
          </p:nvCxnSpPr>
          <p:spPr>
            <a:xfrm flipH="1">
              <a:off x="5344775" y="1314450"/>
              <a:ext cx="336900" cy="339000"/>
            </a:xfrm>
            <a:prstGeom prst="straightConnector1">
              <a:avLst/>
            </a:prstGeom>
            <a:noFill/>
            <a:ln w="19050" cap="flat" cmpd="sng">
              <a:solidFill>
                <a:srgbClr val="D9D9D9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161" name="Google Shape;161;p18"/>
            <p:cNvSpPr txBox="1"/>
            <p:nvPr/>
          </p:nvSpPr>
          <p:spPr>
            <a:xfrm>
              <a:off x="5718550" y="996025"/>
              <a:ext cx="29682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rgbClr val="D9D9D9"/>
                  </a:solidFill>
                  <a:latin typeface="Roboto"/>
                  <a:ea typeface="Roboto"/>
                  <a:cs typeface="Roboto"/>
                  <a:sym typeface="Roboto"/>
                </a:rPr>
                <a:t>User research</a:t>
              </a:r>
              <a:endParaRPr sz="11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D9D9D9"/>
                  </a:solidFill>
                  <a:latin typeface="Roboto"/>
                  <a:ea typeface="Roboto"/>
                  <a:cs typeface="Roboto"/>
                  <a:sym typeface="Roboto"/>
                </a:rPr>
                <a:t>Understand the people you are designing for, their needs and experiences.</a:t>
              </a:r>
              <a:endParaRPr sz="1100" b="1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62" name="Google Shape;162;p18"/>
          <p:cNvSpPr txBox="1"/>
          <p:nvPr/>
        </p:nvSpPr>
        <p:spPr>
          <a:xfrm>
            <a:off x="3724509" y="2437460"/>
            <a:ext cx="1443600" cy="80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rPr>
              <a:t>Human-Centered Design Process</a:t>
            </a:r>
            <a:endParaRPr sz="1200">
              <a:solidFill>
                <a:srgbClr val="D9D9D9"/>
              </a:solidFill>
            </a:endParaRPr>
          </a:p>
        </p:txBody>
      </p:sp>
      <p:sp>
        <p:nvSpPr>
          <p:cNvPr id="163" name="Google Shape;163;p18"/>
          <p:cNvSpPr/>
          <p:nvPr/>
        </p:nvSpPr>
        <p:spPr>
          <a:xfrm rot="1800047">
            <a:off x="3098568" y="1467434"/>
            <a:ext cx="2690936" cy="2690936"/>
          </a:xfrm>
          <a:prstGeom prst="blockArc">
            <a:avLst>
              <a:gd name="adj1" fmla="val 14545937"/>
              <a:gd name="adj2" fmla="val 19902139"/>
              <a:gd name="adj3" fmla="val 9115"/>
            </a:avLst>
          </a:prstGeom>
          <a:solidFill>
            <a:srgbClr val="D9D9D9"/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18"/>
          <p:cNvSpPr/>
          <p:nvPr/>
        </p:nvSpPr>
        <p:spPr>
          <a:xfrm rot="9000757">
            <a:off x="3092689" y="1467020"/>
            <a:ext cx="2690226" cy="2690226"/>
          </a:xfrm>
          <a:prstGeom prst="blockArc">
            <a:avLst>
              <a:gd name="adj1" fmla="val 18041678"/>
              <a:gd name="adj2" fmla="val 1798478"/>
              <a:gd name="adj3" fmla="val 9595"/>
            </a:avLst>
          </a:prstGeom>
          <a:solidFill>
            <a:srgbClr val="551561"/>
          </a:solidFill>
          <a:ln>
            <a:noFill/>
          </a:ln>
          <a:effectLst>
            <a:outerShdw blurRad="71438" dist="9525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8"/>
          <p:cNvSpPr/>
          <p:nvPr/>
        </p:nvSpPr>
        <p:spPr>
          <a:xfrm rot="-9000757" flipH="1">
            <a:off x="3100359" y="1467770"/>
            <a:ext cx="2690226" cy="2690226"/>
          </a:xfrm>
          <a:prstGeom prst="blockArc">
            <a:avLst>
              <a:gd name="adj1" fmla="val 17967225"/>
              <a:gd name="adj2" fmla="val 1529547"/>
              <a:gd name="adj3" fmla="val 9279"/>
            </a:avLst>
          </a:prstGeom>
          <a:solidFill>
            <a:srgbClr val="D9D9D9"/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18"/>
          <p:cNvSpPr/>
          <p:nvPr/>
        </p:nvSpPr>
        <p:spPr>
          <a:xfrm rot="8100000">
            <a:off x="3044844" y="2638450"/>
            <a:ext cx="363170" cy="363170"/>
          </a:xfrm>
          <a:prstGeom prst="rtTriangle">
            <a:avLst/>
          </a:prstGeom>
          <a:solidFill>
            <a:srgbClr val="5515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18"/>
          <p:cNvSpPr/>
          <p:nvPr/>
        </p:nvSpPr>
        <p:spPr>
          <a:xfrm rot="-2700000">
            <a:off x="5477353" y="2631288"/>
            <a:ext cx="363170" cy="363170"/>
          </a:xfrm>
          <a:prstGeom prst="rtTriangle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18"/>
          <p:cNvSpPr/>
          <p:nvPr/>
        </p:nvSpPr>
        <p:spPr>
          <a:xfrm rot="2700000">
            <a:off x="4260748" y="3844061"/>
            <a:ext cx="363170" cy="363170"/>
          </a:xfrm>
          <a:prstGeom prst="rtTriangle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18"/>
          <p:cNvSpPr/>
          <p:nvPr/>
        </p:nvSpPr>
        <p:spPr>
          <a:xfrm rot="-8100000">
            <a:off x="4261440" y="1408393"/>
            <a:ext cx="363170" cy="363170"/>
          </a:xfrm>
          <a:prstGeom prst="rtTriangle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Implementation</a:t>
            </a:r>
            <a:endParaRPr/>
          </a:p>
        </p:txBody>
      </p:sp>
      <p:sp>
        <p:nvSpPr>
          <p:cNvPr id="171" name="Google Shape;171;p18"/>
          <p:cNvSpPr txBox="1"/>
          <p:nvPr/>
        </p:nvSpPr>
        <p:spPr>
          <a:xfrm>
            <a:off x="4572000" y="1284378"/>
            <a:ext cx="4316400" cy="3713294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9225A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In the implementation stage, we construct representations of the design ideas with the purpose of developing the flow of the interaction, getting feedback, and iterating the design.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Externalizing design ideas can help generate new ideas and surface problems in existing design ideas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Allows for quick evaluation and iteration of design ideas, so it is important not to try to perfect any one prototype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A means of communication across stakeholders: designers, users, decision-makers, and developers</a:t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9"/>
          <p:cNvSpPr/>
          <p:nvPr/>
        </p:nvSpPr>
        <p:spPr>
          <a:xfrm>
            <a:off x="3176225" y="1546742"/>
            <a:ext cx="2540100" cy="2540100"/>
          </a:xfrm>
          <a:prstGeom prst="donut">
            <a:avLst>
              <a:gd name="adj" fmla="val 16067"/>
            </a:avLst>
          </a:prstGeom>
          <a:solidFill>
            <a:srgbClr val="000000">
              <a:alpha val="107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7" name="Google Shape;177;p19"/>
          <p:cNvGrpSpPr/>
          <p:nvPr/>
        </p:nvGrpSpPr>
        <p:grpSpPr>
          <a:xfrm>
            <a:off x="812201" y="1377025"/>
            <a:ext cx="2849149" cy="669600"/>
            <a:chOff x="933476" y="996025"/>
            <a:chExt cx="2849149" cy="669600"/>
          </a:xfrm>
        </p:grpSpPr>
        <p:cxnSp>
          <p:nvCxnSpPr>
            <p:cNvPr id="178" name="Google Shape;178;p19"/>
            <p:cNvCxnSpPr/>
            <p:nvPr/>
          </p:nvCxnSpPr>
          <p:spPr>
            <a:xfrm>
              <a:off x="3438525" y="1309350"/>
              <a:ext cx="344100" cy="344100"/>
            </a:xfrm>
            <a:prstGeom prst="straightConnector1">
              <a:avLst/>
            </a:prstGeom>
            <a:noFill/>
            <a:ln w="19050" cap="flat" cmpd="sng">
              <a:solidFill>
                <a:srgbClr val="9225A5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179" name="Google Shape;179;p19"/>
            <p:cNvSpPr txBox="1"/>
            <p:nvPr/>
          </p:nvSpPr>
          <p:spPr>
            <a:xfrm>
              <a:off x="933476" y="996025"/>
              <a:ext cx="24618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Evaluate</a:t>
              </a:r>
              <a:endParaRPr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Get feedback and assess the degree to which the design is useful, usable, and experiential.</a:t>
              </a:r>
              <a:endParaRPr sz="11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80" name="Google Shape;180;p19"/>
          <p:cNvGrpSpPr/>
          <p:nvPr/>
        </p:nvGrpSpPr>
        <p:grpSpPr>
          <a:xfrm>
            <a:off x="1278326" y="3533300"/>
            <a:ext cx="2381803" cy="669600"/>
            <a:chOff x="699806" y="3152300"/>
            <a:chExt cx="3081644" cy="669600"/>
          </a:xfrm>
        </p:grpSpPr>
        <p:cxnSp>
          <p:nvCxnSpPr>
            <p:cNvPr id="181" name="Google Shape;181;p19"/>
            <p:cNvCxnSpPr/>
            <p:nvPr/>
          </p:nvCxnSpPr>
          <p:spPr>
            <a:xfrm rot="10800000" flipH="1">
              <a:off x="3436150" y="3214625"/>
              <a:ext cx="345300" cy="342900"/>
            </a:xfrm>
            <a:prstGeom prst="straightConnector1">
              <a:avLst/>
            </a:prstGeom>
            <a:noFill/>
            <a:ln w="19050" cap="flat" cmpd="sng">
              <a:solidFill>
                <a:srgbClr val="D9D9D9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182" name="Google Shape;182;p19"/>
            <p:cNvSpPr txBox="1"/>
            <p:nvPr/>
          </p:nvSpPr>
          <p:spPr>
            <a:xfrm>
              <a:off x="699806" y="3152300"/>
              <a:ext cx="26955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rgbClr val="D9D9D9"/>
                  </a:solidFill>
                  <a:latin typeface="Roboto"/>
                  <a:ea typeface="Roboto"/>
                  <a:cs typeface="Roboto"/>
                  <a:sym typeface="Roboto"/>
                </a:rPr>
                <a:t>Implement</a:t>
              </a:r>
              <a:endParaRPr sz="11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D9D9D9"/>
                  </a:solidFill>
                  <a:latin typeface="Roboto"/>
                  <a:ea typeface="Roboto"/>
                  <a:cs typeface="Roboto"/>
                  <a:sym typeface="Roboto"/>
                </a:rPr>
                <a:t>Prototype/build the user interface of your design.</a:t>
              </a:r>
              <a:endParaRPr sz="1100" b="1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83" name="Google Shape;183;p19"/>
          <p:cNvSpPr/>
          <p:nvPr/>
        </p:nvSpPr>
        <p:spPr>
          <a:xfrm rot="-1800047" flipH="1">
            <a:off x="3100681" y="1467434"/>
            <a:ext cx="2690936" cy="2690936"/>
          </a:xfrm>
          <a:prstGeom prst="blockArc">
            <a:avLst>
              <a:gd name="adj1" fmla="val 14348563"/>
              <a:gd name="adj2" fmla="val 19872341"/>
              <a:gd name="adj3" fmla="val 9100"/>
            </a:avLst>
          </a:prstGeom>
          <a:solidFill>
            <a:srgbClr val="9225A5"/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4" name="Google Shape;184;p19"/>
          <p:cNvGrpSpPr/>
          <p:nvPr/>
        </p:nvGrpSpPr>
        <p:grpSpPr>
          <a:xfrm>
            <a:off x="5222150" y="3533300"/>
            <a:ext cx="3343323" cy="669600"/>
            <a:chOff x="5343425" y="3152300"/>
            <a:chExt cx="3343323" cy="669600"/>
          </a:xfrm>
        </p:grpSpPr>
        <p:cxnSp>
          <p:nvCxnSpPr>
            <p:cNvPr id="185" name="Google Shape;185;p19"/>
            <p:cNvCxnSpPr/>
            <p:nvPr/>
          </p:nvCxnSpPr>
          <p:spPr>
            <a:xfrm rot="10800000">
              <a:off x="5343425" y="3214625"/>
              <a:ext cx="354900" cy="350100"/>
            </a:xfrm>
            <a:prstGeom prst="straightConnector1">
              <a:avLst/>
            </a:prstGeom>
            <a:noFill/>
            <a:ln w="19050" cap="flat" cmpd="sng">
              <a:solidFill>
                <a:srgbClr val="D9D9D9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186" name="Google Shape;186;p19"/>
            <p:cNvSpPr txBox="1"/>
            <p:nvPr/>
          </p:nvSpPr>
          <p:spPr>
            <a:xfrm>
              <a:off x="5718548" y="3152300"/>
              <a:ext cx="29682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rgbClr val="D9D9D9"/>
                  </a:solidFill>
                  <a:latin typeface="Roboto"/>
                  <a:ea typeface="Roboto"/>
                  <a:cs typeface="Roboto"/>
                  <a:sym typeface="Roboto"/>
                </a:rPr>
                <a:t>Design</a:t>
              </a:r>
              <a:endParaRPr sz="11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D9D9D9"/>
                  </a:solidFill>
                  <a:latin typeface="Roboto"/>
                  <a:ea typeface="Roboto"/>
                  <a:cs typeface="Roboto"/>
                  <a:sym typeface="Roboto"/>
                </a:rPr>
                <a:t>Envision creative solutions that respond to users’ needs and offer positive experiences.</a:t>
              </a:r>
              <a:endParaRPr sz="1100" b="1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87" name="Google Shape;187;p19"/>
          <p:cNvGrpSpPr/>
          <p:nvPr/>
        </p:nvGrpSpPr>
        <p:grpSpPr>
          <a:xfrm>
            <a:off x="5223500" y="1377025"/>
            <a:ext cx="3341975" cy="669600"/>
            <a:chOff x="5344775" y="996025"/>
            <a:chExt cx="3341975" cy="669600"/>
          </a:xfrm>
        </p:grpSpPr>
        <p:cxnSp>
          <p:nvCxnSpPr>
            <p:cNvPr id="188" name="Google Shape;188;p19"/>
            <p:cNvCxnSpPr/>
            <p:nvPr/>
          </p:nvCxnSpPr>
          <p:spPr>
            <a:xfrm flipH="1">
              <a:off x="5344775" y="1314450"/>
              <a:ext cx="336900" cy="339000"/>
            </a:xfrm>
            <a:prstGeom prst="straightConnector1">
              <a:avLst/>
            </a:prstGeom>
            <a:noFill/>
            <a:ln w="19050" cap="flat" cmpd="sng">
              <a:solidFill>
                <a:srgbClr val="D9D9D9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189" name="Google Shape;189;p19"/>
            <p:cNvSpPr txBox="1"/>
            <p:nvPr/>
          </p:nvSpPr>
          <p:spPr>
            <a:xfrm>
              <a:off x="5718550" y="996025"/>
              <a:ext cx="29682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rgbClr val="D9D9D9"/>
                  </a:solidFill>
                  <a:latin typeface="Roboto"/>
                  <a:ea typeface="Roboto"/>
                  <a:cs typeface="Roboto"/>
                  <a:sym typeface="Roboto"/>
                </a:rPr>
                <a:t>User research</a:t>
              </a:r>
              <a:endParaRPr sz="11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D9D9D9"/>
                  </a:solidFill>
                  <a:latin typeface="Roboto"/>
                  <a:ea typeface="Roboto"/>
                  <a:cs typeface="Roboto"/>
                  <a:sym typeface="Roboto"/>
                </a:rPr>
                <a:t>Understand the people you are designing for, their needs and experiences.</a:t>
              </a:r>
              <a:endParaRPr sz="1100" b="1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90" name="Google Shape;190;p19"/>
          <p:cNvSpPr txBox="1"/>
          <p:nvPr/>
        </p:nvSpPr>
        <p:spPr>
          <a:xfrm>
            <a:off x="3724509" y="2437460"/>
            <a:ext cx="1443600" cy="80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rPr>
              <a:t>Human-Centered Design Process</a:t>
            </a:r>
            <a:endParaRPr sz="1200">
              <a:solidFill>
                <a:srgbClr val="D9D9D9"/>
              </a:solidFill>
            </a:endParaRPr>
          </a:p>
        </p:txBody>
      </p:sp>
      <p:sp>
        <p:nvSpPr>
          <p:cNvPr id="191" name="Google Shape;191;p19"/>
          <p:cNvSpPr/>
          <p:nvPr/>
        </p:nvSpPr>
        <p:spPr>
          <a:xfrm rot="1800047">
            <a:off x="3098568" y="1467434"/>
            <a:ext cx="2690936" cy="2690936"/>
          </a:xfrm>
          <a:prstGeom prst="blockArc">
            <a:avLst>
              <a:gd name="adj1" fmla="val 14545937"/>
              <a:gd name="adj2" fmla="val 19902139"/>
              <a:gd name="adj3" fmla="val 9115"/>
            </a:avLst>
          </a:prstGeom>
          <a:solidFill>
            <a:srgbClr val="D9D9D9"/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19"/>
          <p:cNvSpPr/>
          <p:nvPr/>
        </p:nvSpPr>
        <p:spPr>
          <a:xfrm rot="9000757">
            <a:off x="3092689" y="1467020"/>
            <a:ext cx="2690226" cy="2690226"/>
          </a:xfrm>
          <a:prstGeom prst="blockArc">
            <a:avLst>
              <a:gd name="adj1" fmla="val 18041678"/>
              <a:gd name="adj2" fmla="val 1798478"/>
              <a:gd name="adj3" fmla="val 9595"/>
            </a:avLst>
          </a:prstGeom>
          <a:solidFill>
            <a:srgbClr val="D9D9D9"/>
          </a:solidFill>
          <a:ln>
            <a:noFill/>
          </a:ln>
          <a:effectLst>
            <a:outerShdw blurRad="71438" dist="9525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19"/>
          <p:cNvSpPr/>
          <p:nvPr/>
        </p:nvSpPr>
        <p:spPr>
          <a:xfrm rot="-9000757" flipH="1">
            <a:off x="3100359" y="1467770"/>
            <a:ext cx="2690226" cy="2690226"/>
          </a:xfrm>
          <a:prstGeom prst="blockArc">
            <a:avLst>
              <a:gd name="adj1" fmla="val 17967225"/>
              <a:gd name="adj2" fmla="val 1529547"/>
              <a:gd name="adj3" fmla="val 9279"/>
            </a:avLst>
          </a:prstGeom>
          <a:solidFill>
            <a:srgbClr val="D9D9D9"/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19"/>
          <p:cNvSpPr/>
          <p:nvPr/>
        </p:nvSpPr>
        <p:spPr>
          <a:xfrm rot="8100000">
            <a:off x="3044844" y="2638450"/>
            <a:ext cx="363170" cy="363170"/>
          </a:xfrm>
          <a:prstGeom prst="rtTriangle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19"/>
          <p:cNvSpPr/>
          <p:nvPr/>
        </p:nvSpPr>
        <p:spPr>
          <a:xfrm rot="-2700000">
            <a:off x="5477353" y="2631288"/>
            <a:ext cx="363170" cy="363170"/>
          </a:xfrm>
          <a:prstGeom prst="rtTriangle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19"/>
          <p:cNvSpPr/>
          <p:nvPr/>
        </p:nvSpPr>
        <p:spPr>
          <a:xfrm rot="2700000">
            <a:off x="4260748" y="3844061"/>
            <a:ext cx="363170" cy="363170"/>
          </a:xfrm>
          <a:prstGeom prst="rtTriangle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19"/>
          <p:cNvSpPr/>
          <p:nvPr/>
        </p:nvSpPr>
        <p:spPr>
          <a:xfrm rot="-8100000">
            <a:off x="4261440" y="1408393"/>
            <a:ext cx="363170" cy="363170"/>
          </a:xfrm>
          <a:prstGeom prst="rtTriangle">
            <a:avLst/>
          </a:prstGeom>
          <a:solidFill>
            <a:srgbClr val="9225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Evaluation</a:t>
            </a:r>
            <a:endParaRPr/>
          </a:p>
        </p:txBody>
      </p:sp>
      <p:sp>
        <p:nvSpPr>
          <p:cNvPr id="199" name="Google Shape;199;p19"/>
          <p:cNvSpPr txBox="1"/>
          <p:nvPr/>
        </p:nvSpPr>
        <p:spPr>
          <a:xfrm>
            <a:off x="4572000" y="1763230"/>
            <a:ext cx="4316400" cy="327779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9225A5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In evaluation stage, we go back to the user group and evaluate the designs using the prototypes.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Gain more empathy and evaluate if the design problem needs to be reframed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Find out how, when, where, and why some design ideas and interactions are better than others</a:t>
            </a:r>
            <a:endParaRPr>
              <a:solidFill>
                <a:schemeClr val="dk2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2"/>
                </a:solidFill>
              </a:rPr>
              <a:t>As in the user research stage, include a range of potential users in this stage, considering gender, ability, race/ethnicity, age, and more.</a:t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0"/>
          <p:cNvSpPr/>
          <p:nvPr/>
        </p:nvSpPr>
        <p:spPr>
          <a:xfrm>
            <a:off x="3176225" y="1546742"/>
            <a:ext cx="2540100" cy="2540100"/>
          </a:xfrm>
          <a:prstGeom prst="donut">
            <a:avLst>
              <a:gd name="adj" fmla="val 16067"/>
            </a:avLst>
          </a:prstGeom>
          <a:solidFill>
            <a:srgbClr val="000000">
              <a:alpha val="107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5" name="Google Shape;205;p20"/>
          <p:cNvGrpSpPr/>
          <p:nvPr/>
        </p:nvGrpSpPr>
        <p:grpSpPr>
          <a:xfrm>
            <a:off x="812201" y="1377025"/>
            <a:ext cx="2849149" cy="669600"/>
            <a:chOff x="933476" y="996025"/>
            <a:chExt cx="2849149" cy="669600"/>
          </a:xfrm>
        </p:grpSpPr>
        <p:cxnSp>
          <p:nvCxnSpPr>
            <p:cNvPr id="206" name="Google Shape;206;p20"/>
            <p:cNvCxnSpPr/>
            <p:nvPr/>
          </p:nvCxnSpPr>
          <p:spPr>
            <a:xfrm>
              <a:off x="3438525" y="1309350"/>
              <a:ext cx="344100" cy="344100"/>
            </a:xfrm>
            <a:prstGeom prst="straightConnector1">
              <a:avLst/>
            </a:prstGeom>
            <a:noFill/>
            <a:ln w="19050" cap="flat" cmpd="sng">
              <a:solidFill>
                <a:srgbClr val="9225A5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207" name="Google Shape;207;p20"/>
            <p:cNvSpPr txBox="1"/>
            <p:nvPr/>
          </p:nvSpPr>
          <p:spPr>
            <a:xfrm>
              <a:off x="933476" y="996025"/>
              <a:ext cx="24618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latin typeface="Roboto"/>
                  <a:ea typeface="Roboto"/>
                  <a:cs typeface="Roboto"/>
                  <a:sym typeface="Roboto"/>
                </a:rPr>
                <a:t>Evaluate</a:t>
              </a:r>
              <a:endParaRPr sz="11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latin typeface="Roboto"/>
                  <a:ea typeface="Roboto"/>
                  <a:cs typeface="Roboto"/>
                  <a:sym typeface="Roboto"/>
                </a:rPr>
                <a:t>Get feedback and assess the degree to which the design is useful, usable, and experiential.</a:t>
              </a:r>
              <a:endParaRPr sz="1100" b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08" name="Google Shape;208;p20"/>
          <p:cNvGrpSpPr/>
          <p:nvPr/>
        </p:nvGrpSpPr>
        <p:grpSpPr>
          <a:xfrm>
            <a:off x="1278326" y="3533300"/>
            <a:ext cx="2381803" cy="669600"/>
            <a:chOff x="699806" y="3152300"/>
            <a:chExt cx="3081644" cy="669600"/>
          </a:xfrm>
        </p:grpSpPr>
        <p:cxnSp>
          <p:nvCxnSpPr>
            <p:cNvPr id="209" name="Google Shape;209;p20"/>
            <p:cNvCxnSpPr/>
            <p:nvPr/>
          </p:nvCxnSpPr>
          <p:spPr>
            <a:xfrm rot="10800000" flipH="1">
              <a:off x="3436150" y="3214625"/>
              <a:ext cx="345300" cy="342900"/>
            </a:xfrm>
            <a:prstGeom prst="straightConnector1">
              <a:avLst/>
            </a:prstGeom>
            <a:noFill/>
            <a:ln w="19050" cap="flat" cmpd="sng">
              <a:solidFill>
                <a:srgbClr val="551561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210" name="Google Shape;210;p20"/>
            <p:cNvSpPr txBox="1"/>
            <p:nvPr/>
          </p:nvSpPr>
          <p:spPr>
            <a:xfrm>
              <a:off x="699806" y="3152300"/>
              <a:ext cx="26955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latin typeface="Roboto"/>
                  <a:ea typeface="Roboto"/>
                  <a:cs typeface="Roboto"/>
                  <a:sym typeface="Roboto"/>
                </a:rPr>
                <a:t>Implement</a:t>
              </a:r>
              <a:endParaRPr sz="11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latin typeface="Roboto"/>
                  <a:ea typeface="Roboto"/>
                  <a:cs typeface="Roboto"/>
                  <a:sym typeface="Roboto"/>
                </a:rPr>
                <a:t>Prototype/build the user interface of your design.</a:t>
              </a:r>
              <a:endParaRPr sz="1100" b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211" name="Google Shape;211;p20"/>
          <p:cNvSpPr/>
          <p:nvPr/>
        </p:nvSpPr>
        <p:spPr>
          <a:xfrm rot="-1800047" flipH="1">
            <a:off x="3100681" y="1467434"/>
            <a:ext cx="2690936" cy="2690936"/>
          </a:xfrm>
          <a:prstGeom prst="blockArc">
            <a:avLst>
              <a:gd name="adj1" fmla="val 14348563"/>
              <a:gd name="adj2" fmla="val 19872341"/>
              <a:gd name="adj3" fmla="val 9100"/>
            </a:avLst>
          </a:prstGeom>
          <a:solidFill>
            <a:srgbClr val="9225A5"/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2" name="Google Shape;212;p20"/>
          <p:cNvGrpSpPr/>
          <p:nvPr/>
        </p:nvGrpSpPr>
        <p:grpSpPr>
          <a:xfrm>
            <a:off x="5222150" y="3533300"/>
            <a:ext cx="3343323" cy="669600"/>
            <a:chOff x="5343425" y="3152300"/>
            <a:chExt cx="3343323" cy="669600"/>
          </a:xfrm>
        </p:grpSpPr>
        <p:cxnSp>
          <p:nvCxnSpPr>
            <p:cNvPr id="213" name="Google Shape;213;p20"/>
            <p:cNvCxnSpPr/>
            <p:nvPr/>
          </p:nvCxnSpPr>
          <p:spPr>
            <a:xfrm rot="10800000">
              <a:off x="5343425" y="3214625"/>
              <a:ext cx="354900" cy="350100"/>
            </a:xfrm>
            <a:prstGeom prst="straightConnector1">
              <a:avLst/>
            </a:prstGeom>
            <a:noFill/>
            <a:ln w="19050" cap="flat" cmpd="sng">
              <a:solidFill>
                <a:srgbClr val="9225A5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214" name="Google Shape;214;p20"/>
            <p:cNvSpPr txBox="1"/>
            <p:nvPr/>
          </p:nvSpPr>
          <p:spPr>
            <a:xfrm>
              <a:off x="5718548" y="3152300"/>
              <a:ext cx="29682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latin typeface="Roboto"/>
                  <a:ea typeface="Roboto"/>
                  <a:cs typeface="Roboto"/>
                  <a:sym typeface="Roboto"/>
                </a:rPr>
                <a:t>Design</a:t>
              </a:r>
              <a:endParaRPr sz="11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latin typeface="Roboto"/>
                  <a:ea typeface="Roboto"/>
                  <a:cs typeface="Roboto"/>
                  <a:sym typeface="Roboto"/>
                </a:rPr>
                <a:t>Envision creative solutions that respond to users’ needs and offer positive experiences.</a:t>
              </a:r>
              <a:endParaRPr sz="1100" b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15" name="Google Shape;215;p20"/>
          <p:cNvGrpSpPr/>
          <p:nvPr/>
        </p:nvGrpSpPr>
        <p:grpSpPr>
          <a:xfrm>
            <a:off x="5223500" y="1377025"/>
            <a:ext cx="3341975" cy="669600"/>
            <a:chOff x="5344775" y="996025"/>
            <a:chExt cx="3341975" cy="669600"/>
          </a:xfrm>
        </p:grpSpPr>
        <p:cxnSp>
          <p:nvCxnSpPr>
            <p:cNvPr id="216" name="Google Shape;216;p20"/>
            <p:cNvCxnSpPr/>
            <p:nvPr/>
          </p:nvCxnSpPr>
          <p:spPr>
            <a:xfrm flipH="1">
              <a:off x="5344775" y="1314450"/>
              <a:ext cx="336900" cy="339000"/>
            </a:xfrm>
            <a:prstGeom prst="straightConnector1">
              <a:avLst/>
            </a:prstGeom>
            <a:noFill/>
            <a:ln w="19050" cap="flat" cmpd="sng">
              <a:solidFill>
                <a:srgbClr val="551561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217" name="Google Shape;217;p20"/>
            <p:cNvSpPr txBox="1"/>
            <p:nvPr/>
          </p:nvSpPr>
          <p:spPr>
            <a:xfrm>
              <a:off x="5718550" y="996025"/>
              <a:ext cx="29682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latin typeface="Roboto"/>
                  <a:ea typeface="Roboto"/>
                  <a:cs typeface="Roboto"/>
                  <a:sym typeface="Roboto"/>
                </a:rPr>
                <a:t>User research</a:t>
              </a:r>
              <a:endParaRPr sz="11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>
                <a:latin typeface="Roboto"/>
                <a:ea typeface="Roboto"/>
                <a:cs typeface="Roboto"/>
                <a:sym typeface="Roboto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latin typeface="Roboto"/>
                  <a:ea typeface="Roboto"/>
                  <a:cs typeface="Roboto"/>
                  <a:sym typeface="Roboto"/>
                </a:rPr>
                <a:t>Understand the people you are designing for, their needs and experiences.</a:t>
              </a:r>
              <a:endParaRPr sz="1100" b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218" name="Google Shape;218;p20"/>
          <p:cNvSpPr txBox="1"/>
          <p:nvPr/>
        </p:nvSpPr>
        <p:spPr>
          <a:xfrm>
            <a:off x="3724509" y="2437460"/>
            <a:ext cx="1443600" cy="80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latin typeface="Roboto"/>
                <a:ea typeface="Roboto"/>
                <a:cs typeface="Roboto"/>
                <a:sym typeface="Roboto"/>
              </a:rPr>
              <a:t>Human-Centered Design Process</a:t>
            </a:r>
            <a:endParaRPr sz="1200"/>
          </a:p>
        </p:txBody>
      </p:sp>
      <p:sp>
        <p:nvSpPr>
          <p:cNvPr id="219" name="Google Shape;219;p20"/>
          <p:cNvSpPr/>
          <p:nvPr/>
        </p:nvSpPr>
        <p:spPr>
          <a:xfrm rot="1800047">
            <a:off x="3098568" y="1467434"/>
            <a:ext cx="2690936" cy="2690936"/>
          </a:xfrm>
          <a:prstGeom prst="blockArc">
            <a:avLst>
              <a:gd name="adj1" fmla="val 14545937"/>
              <a:gd name="adj2" fmla="val 19902139"/>
              <a:gd name="adj3" fmla="val 9115"/>
            </a:avLst>
          </a:prstGeom>
          <a:solidFill>
            <a:srgbClr val="551561"/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20"/>
          <p:cNvSpPr/>
          <p:nvPr/>
        </p:nvSpPr>
        <p:spPr>
          <a:xfrm rot="9000757">
            <a:off x="3092689" y="1467020"/>
            <a:ext cx="2690226" cy="2690226"/>
          </a:xfrm>
          <a:prstGeom prst="blockArc">
            <a:avLst>
              <a:gd name="adj1" fmla="val 18041678"/>
              <a:gd name="adj2" fmla="val 1798478"/>
              <a:gd name="adj3" fmla="val 9595"/>
            </a:avLst>
          </a:prstGeom>
          <a:solidFill>
            <a:srgbClr val="551561"/>
          </a:solidFill>
          <a:ln>
            <a:noFill/>
          </a:ln>
          <a:effectLst>
            <a:outerShdw blurRad="71438" dist="9525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20"/>
          <p:cNvSpPr/>
          <p:nvPr/>
        </p:nvSpPr>
        <p:spPr>
          <a:xfrm rot="-9000757" flipH="1">
            <a:off x="3100359" y="1467770"/>
            <a:ext cx="2690226" cy="2690226"/>
          </a:xfrm>
          <a:prstGeom prst="blockArc">
            <a:avLst>
              <a:gd name="adj1" fmla="val 17967225"/>
              <a:gd name="adj2" fmla="val 1529547"/>
              <a:gd name="adj3" fmla="val 9279"/>
            </a:avLst>
          </a:prstGeom>
          <a:solidFill>
            <a:srgbClr val="9225A5"/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20"/>
          <p:cNvSpPr/>
          <p:nvPr/>
        </p:nvSpPr>
        <p:spPr>
          <a:xfrm rot="8100000">
            <a:off x="3044844" y="2638450"/>
            <a:ext cx="363170" cy="363170"/>
          </a:xfrm>
          <a:prstGeom prst="rtTriangle">
            <a:avLst/>
          </a:prstGeom>
          <a:solidFill>
            <a:srgbClr val="5515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20"/>
          <p:cNvSpPr/>
          <p:nvPr/>
        </p:nvSpPr>
        <p:spPr>
          <a:xfrm rot="-2700000">
            <a:off x="5477353" y="2631288"/>
            <a:ext cx="363170" cy="363170"/>
          </a:xfrm>
          <a:prstGeom prst="rtTriangle">
            <a:avLst/>
          </a:prstGeom>
          <a:solidFill>
            <a:srgbClr val="5515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20"/>
          <p:cNvSpPr/>
          <p:nvPr/>
        </p:nvSpPr>
        <p:spPr>
          <a:xfrm rot="2700000">
            <a:off x="4260748" y="3844061"/>
            <a:ext cx="363170" cy="363170"/>
          </a:xfrm>
          <a:prstGeom prst="rtTriangle">
            <a:avLst/>
          </a:prstGeom>
          <a:solidFill>
            <a:srgbClr val="9225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20"/>
          <p:cNvSpPr/>
          <p:nvPr/>
        </p:nvSpPr>
        <p:spPr>
          <a:xfrm rot="-8100000">
            <a:off x="4261440" y="1408393"/>
            <a:ext cx="363170" cy="363170"/>
          </a:xfrm>
          <a:prstGeom prst="rtTriangle">
            <a:avLst/>
          </a:prstGeom>
          <a:solidFill>
            <a:srgbClr val="9225A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Then, complete the process again and again, i.e., </a:t>
            </a:r>
            <a:r>
              <a:rPr lang="en" b="1" i="1"/>
              <a:t>iterate</a:t>
            </a:r>
            <a:endParaRPr b="1" i="1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Iteration</a:t>
            </a:r>
            <a:endParaRPr/>
          </a:p>
        </p:txBody>
      </p:sp>
      <p:sp>
        <p:nvSpPr>
          <p:cNvPr id="232" name="Google Shape;232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5751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i="1"/>
              <a:t>Iterating:</a:t>
            </a:r>
            <a:r>
              <a:rPr lang="en"/>
              <a:t> repeating the process with the purpose of improving the design, i.e., providing users with a better experience.</a:t>
            </a: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Each repetition is a single iteration.</a:t>
            </a: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1200"/>
              </a:spcAft>
              <a:buSzPts val="1800"/>
              <a:buChar char="●"/>
            </a:pPr>
            <a:r>
              <a:rPr lang="en"/>
              <a:t>The outcome of an iteration is the starting point of the next iteration.</a:t>
            </a:r>
            <a:endParaRPr/>
          </a:p>
        </p:txBody>
      </p:sp>
      <p:pic>
        <p:nvPicPr>
          <p:cNvPr id="233" name="Google Shape;23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63600" y="1191150"/>
            <a:ext cx="2865876" cy="2865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Madison</Template>
  <TotalTime>1340</TotalTime>
  <Words>1665</Words>
  <Application>Microsoft Macintosh PowerPoint</Application>
  <PresentationFormat>On-screen Show (16:9)</PresentationFormat>
  <Paragraphs>200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Source Sans Pro</vt:lpstr>
      <vt:lpstr>Roboto</vt:lpstr>
      <vt:lpstr>Simple Light</vt:lpstr>
      <vt:lpstr>The Iterative Human-Centered Design Process</vt:lpstr>
      <vt:lpstr>Learning objectives</vt:lpstr>
      <vt:lpstr>Human-Centered Design Process</vt:lpstr>
      <vt:lpstr>User research</vt:lpstr>
      <vt:lpstr>Design</vt:lpstr>
      <vt:lpstr>Implementation</vt:lpstr>
      <vt:lpstr>Evaluation</vt:lpstr>
      <vt:lpstr>Then, complete the process again and again, i.e., iterate</vt:lpstr>
      <vt:lpstr>Iteration</vt:lpstr>
      <vt:lpstr>Why iterate?</vt:lpstr>
      <vt:lpstr>In human-centered design, when we iterate</vt:lpstr>
      <vt:lpstr>Let’s practice HCD iteration</vt:lpstr>
      <vt:lpstr>Tic-Tac-Toe Game</vt:lpstr>
      <vt:lpstr>What is the user experience when playing tic-tac-toe?</vt:lpstr>
      <vt:lpstr>What modifications can we make to improve the tic-tac-toe experience?</vt:lpstr>
      <vt:lpstr>Possible changes</vt:lpstr>
      <vt:lpstr>Class exercise: Iterate the Tic-Tac-Toe game</vt:lpstr>
      <vt:lpstr>Class exercise: Iterate the Tic-Tac-Toe game</vt:lpstr>
      <vt:lpstr>Discussion</vt:lpstr>
      <vt:lpstr>Tic-tac-toe exercise vs. real-world design</vt:lpstr>
      <vt:lpstr>Summary: the power of iteration in design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Iterative Human-Centered Design Process</dc:title>
  <cp:lastModifiedBy>Gilly Leshed</cp:lastModifiedBy>
  <cp:revision>3</cp:revision>
  <dcterms:modified xsi:type="dcterms:W3CDTF">2024-01-26T14:30:33Z</dcterms:modified>
</cp:coreProperties>
</file>